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305" r:id="rId3"/>
    <p:sldId id="306" r:id="rId4"/>
    <p:sldId id="317" r:id="rId5"/>
    <p:sldId id="318" r:id="rId6"/>
    <p:sldId id="320" r:id="rId7"/>
    <p:sldId id="322" r:id="rId8"/>
    <p:sldId id="324" r:id="rId9"/>
    <p:sldId id="325" r:id="rId10"/>
    <p:sldId id="326" r:id="rId11"/>
    <p:sldId id="327" r:id="rId12"/>
    <p:sldId id="329" r:id="rId13"/>
    <p:sldId id="330" r:id="rId14"/>
    <p:sldId id="332" r:id="rId15"/>
    <p:sldId id="307"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EA944-9042-4023-A848-818CD821712D}" v="2" dt="2020-08-19T13:20:12.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3351"/>
    <p:restoredTop sz="69718"/>
  </p:normalViewPr>
  <p:slideViewPr>
    <p:cSldViewPr snapToGrid="0" snapToObjects="1">
      <p:cViewPr varScale="1">
        <p:scale>
          <a:sx n="68" d="100"/>
          <a:sy n="68" d="100"/>
        </p:scale>
        <p:origin x="6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North" userId="52e2d7fe0a4c5456" providerId="LiveId" clId="{176EA944-9042-4023-A848-818CD821712D}"/>
    <pc:docChg chg="custSel modSld modMainMaster">
      <pc:chgData name="Sally North" userId="52e2d7fe0a4c5456" providerId="LiveId" clId="{176EA944-9042-4023-A848-818CD821712D}" dt="2020-08-19T13:27:27.469" v="17" actId="20577"/>
      <pc:docMkLst>
        <pc:docMk/>
      </pc:docMkLst>
      <pc:sldChg chg="modSp mod">
        <pc:chgData name="Sally North" userId="52e2d7fe0a4c5456" providerId="LiveId" clId="{176EA944-9042-4023-A848-818CD821712D}" dt="2020-08-19T13:19:34.767" v="6" actId="27636"/>
        <pc:sldMkLst>
          <pc:docMk/>
          <pc:sldMk cId="2817559104" sldId="306"/>
        </pc:sldMkLst>
        <pc:spChg chg="mod">
          <ac:chgData name="Sally North" userId="52e2d7fe0a4c5456" providerId="LiveId" clId="{176EA944-9042-4023-A848-818CD821712D}" dt="2020-08-19T13:19:34.767" v="6" actId="27636"/>
          <ac:spMkLst>
            <pc:docMk/>
            <pc:sldMk cId="2817559104" sldId="306"/>
            <ac:spMk id="2" creationId="{00000000-0000-0000-0000-000000000000}"/>
          </ac:spMkLst>
        </pc:spChg>
      </pc:sldChg>
      <pc:sldMasterChg chg="modSldLayout">
        <pc:chgData name="Sally North" userId="52e2d7fe0a4c5456" providerId="LiveId" clId="{176EA944-9042-4023-A848-818CD821712D}" dt="2020-08-19T13:27:27.469" v="17" actId="20577"/>
        <pc:sldMasterMkLst>
          <pc:docMk/>
          <pc:sldMasterMk cId="1789863031" sldId="2147483648"/>
        </pc:sldMasterMkLst>
        <pc:sldLayoutChg chg="addSp delSp modSp mod">
          <pc:chgData name="Sally North" userId="52e2d7fe0a4c5456" providerId="LiveId" clId="{176EA944-9042-4023-A848-818CD821712D}" dt="2020-08-19T13:27:19.717" v="16" actId="20577"/>
          <pc:sldLayoutMkLst>
            <pc:docMk/>
            <pc:sldMasterMk cId="1789863031" sldId="2147483648"/>
            <pc:sldLayoutMk cId="1345996993" sldId="2147483649"/>
          </pc:sldLayoutMkLst>
          <pc:spChg chg="del">
            <ac:chgData name="Sally North" userId="52e2d7fe0a4c5456" providerId="LiveId" clId="{176EA944-9042-4023-A848-818CD821712D}" dt="2020-08-19T13:19:21.396" v="0" actId="478"/>
            <ac:spMkLst>
              <pc:docMk/>
              <pc:sldMasterMk cId="1789863031" sldId="2147483648"/>
              <pc:sldLayoutMk cId="1345996993" sldId="2147483649"/>
              <ac:spMk id="2" creationId="{72CF501D-5AFD-A942-A3DB-5C58DE57A0AB}"/>
            </ac:spMkLst>
          </pc:spChg>
          <pc:spChg chg="del">
            <ac:chgData name="Sally North" userId="52e2d7fe0a4c5456" providerId="LiveId" clId="{176EA944-9042-4023-A848-818CD821712D}" dt="2020-08-19T13:19:23.316" v="1" actId="478"/>
            <ac:spMkLst>
              <pc:docMk/>
              <pc:sldMasterMk cId="1789863031" sldId="2147483648"/>
              <pc:sldLayoutMk cId="1345996993" sldId="2147483649"/>
              <ac:spMk id="3" creationId="{3910D5E0-4B61-C445-BA9B-B3CE5A4B09BF}"/>
            </ac:spMkLst>
          </pc:spChg>
          <pc:spChg chg="del">
            <ac:chgData name="Sally North" userId="52e2d7fe0a4c5456" providerId="LiveId" clId="{176EA944-9042-4023-A848-818CD821712D}" dt="2020-08-19T13:19:27.103" v="2" actId="478"/>
            <ac:spMkLst>
              <pc:docMk/>
              <pc:sldMasterMk cId="1789863031" sldId="2147483648"/>
              <pc:sldLayoutMk cId="1345996993" sldId="2147483649"/>
              <ac:spMk id="4" creationId="{C37CA219-44CA-C94A-9708-217CBC482208}"/>
            </ac:spMkLst>
          </pc:spChg>
          <pc:spChg chg="del">
            <ac:chgData name="Sally North" userId="52e2d7fe0a4c5456" providerId="LiveId" clId="{176EA944-9042-4023-A848-818CD821712D}" dt="2020-08-19T13:19:29.038" v="3" actId="478"/>
            <ac:spMkLst>
              <pc:docMk/>
              <pc:sldMasterMk cId="1789863031" sldId="2147483648"/>
              <pc:sldLayoutMk cId="1345996993" sldId="2147483649"/>
              <ac:spMk id="5" creationId="{F6999131-5DD3-3741-BE66-C13828AFA66D}"/>
            </ac:spMkLst>
          </pc:spChg>
          <pc:spChg chg="del">
            <ac:chgData name="Sally North" userId="52e2d7fe0a4c5456" providerId="LiveId" clId="{176EA944-9042-4023-A848-818CD821712D}" dt="2020-08-19T13:19:31.433" v="4" actId="478"/>
            <ac:spMkLst>
              <pc:docMk/>
              <pc:sldMasterMk cId="1789863031" sldId="2147483648"/>
              <pc:sldLayoutMk cId="1345996993" sldId="2147483649"/>
              <ac:spMk id="6" creationId="{31F0AE89-4014-9749-95CF-965F4E8B139C}"/>
            </ac:spMkLst>
          </pc:spChg>
          <pc:spChg chg="add mod">
            <ac:chgData name="Sally North" userId="52e2d7fe0a4c5456" providerId="LiveId" clId="{176EA944-9042-4023-A848-818CD821712D}" dt="2020-08-19T13:27:19.717" v="16" actId="20577"/>
            <ac:spMkLst>
              <pc:docMk/>
              <pc:sldMasterMk cId="1789863031" sldId="2147483648"/>
              <pc:sldLayoutMk cId="1345996993" sldId="2147483649"/>
              <ac:spMk id="7" creationId="{6F5A2B43-C42D-4D4F-88BB-C4CA9301EB07}"/>
            </ac:spMkLst>
          </pc:spChg>
          <pc:picChg chg="add mod">
            <ac:chgData name="Sally North" userId="52e2d7fe0a4c5456" providerId="LiveId" clId="{176EA944-9042-4023-A848-818CD821712D}" dt="2020-08-19T13:19:47.858" v="7" actId="1076"/>
            <ac:picMkLst>
              <pc:docMk/>
              <pc:sldMasterMk cId="1789863031" sldId="2147483648"/>
              <pc:sldLayoutMk cId="1345996993" sldId="2147483649"/>
              <ac:picMk id="8" creationId="{27AF6576-44E9-4F45-A73E-4F32DEA448B7}"/>
            </ac:picMkLst>
          </pc:picChg>
          <pc:picChg chg="add mod">
            <ac:chgData name="Sally North" userId="52e2d7fe0a4c5456" providerId="LiveId" clId="{176EA944-9042-4023-A848-818CD821712D}" dt="2020-08-19T13:19:47.858" v="7" actId="1076"/>
            <ac:picMkLst>
              <pc:docMk/>
              <pc:sldMasterMk cId="1789863031" sldId="2147483648"/>
              <pc:sldLayoutMk cId="1345996993" sldId="2147483649"/>
              <ac:picMk id="9" creationId="{5E7212E0-10BB-4165-9ECD-1C0CAC097C27}"/>
            </ac:picMkLst>
          </pc:picChg>
        </pc:sldLayoutChg>
        <pc:sldLayoutChg chg="addSp delSp modSp mod">
          <pc:chgData name="Sally North" userId="52e2d7fe0a4c5456" providerId="LiveId" clId="{176EA944-9042-4023-A848-818CD821712D}" dt="2020-08-19T13:27:27.469" v="17" actId="20577"/>
          <pc:sldLayoutMkLst>
            <pc:docMk/>
            <pc:sldMasterMk cId="1789863031" sldId="2147483648"/>
            <pc:sldLayoutMk cId="1918353759" sldId="2147483650"/>
          </pc:sldLayoutMkLst>
          <pc:spChg chg="del">
            <ac:chgData name="Sally North" userId="52e2d7fe0a4c5456" providerId="LiveId" clId="{176EA944-9042-4023-A848-818CD821712D}" dt="2020-08-19T13:19:54.020" v="8" actId="478"/>
            <ac:spMkLst>
              <pc:docMk/>
              <pc:sldMasterMk cId="1789863031" sldId="2147483648"/>
              <pc:sldLayoutMk cId="1918353759" sldId="2147483650"/>
              <ac:spMk id="2" creationId="{2A4002D1-5C98-8840-83C8-5BB7E3EE3203}"/>
            </ac:spMkLst>
          </pc:spChg>
          <pc:spChg chg="del">
            <ac:chgData name="Sally North" userId="52e2d7fe0a4c5456" providerId="LiveId" clId="{176EA944-9042-4023-A848-818CD821712D}" dt="2020-08-19T13:19:57.215" v="9" actId="478"/>
            <ac:spMkLst>
              <pc:docMk/>
              <pc:sldMasterMk cId="1789863031" sldId="2147483648"/>
              <pc:sldLayoutMk cId="1918353759" sldId="2147483650"/>
              <ac:spMk id="3" creationId="{69067473-3D27-BD4E-944B-062276F01810}"/>
            </ac:spMkLst>
          </pc:spChg>
          <pc:spChg chg="del">
            <ac:chgData name="Sally North" userId="52e2d7fe0a4c5456" providerId="LiveId" clId="{176EA944-9042-4023-A848-818CD821712D}" dt="2020-08-19T13:19:58.481" v="10" actId="478"/>
            <ac:spMkLst>
              <pc:docMk/>
              <pc:sldMasterMk cId="1789863031" sldId="2147483648"/>
              <pc:sldLayoutMk cId="1918353759" sldId="2147483650"/>
              <ac:spMk id="4" creationId="{0EC90A13-C9A3-224F-8760-B1EA336478B1}"/>
            </ac:spMkLst>
          </pc:spChg>
          <pc:spChg chg="del">
            <ac:chgData name="Sally North" userId="52e2d7fe0a4c5456" providerId="LiveId" clId="{176EA944-9042-4023-A848-818CD821712D}" dt="2020-08-19T13:20:01.616" v="11" actId="478"/>
            <ac:spMkLst>
              <pc:docMk/>
              <pc:sldMasterMk cId="1789863031" sldId="2147483648"/>
              <pc:sldLayoutMk cId="1918353759" sldId="2147483650"/>
              <ac:spMk id="5" creationId="{86208029-1CD6-604A-B640-B269D65C97D5}"/>
            </ac:spMkLst>
          </pc:spChg>
          <pc:spChg chg="del">
            <ac:chgData name="Sally North" userId="52e2d7fe0a4c5456" providerId="LiveId" clId="{176EA944-9042-4023-A848-818CD821712D}" dt="2020-08-19T13:20:08.438" v="12" actId="478"/>
            <ac:spMkLst>
              <pc:docMk/>
              <pc:sldMasterMk cId="1789863031" sldId="2147483648"/>
              <pc:sldLayoutMk cId="1918353759" sldId="2147483650"/>
              <ac:spMk id="6" creationId="{F5043BAE-8FD6-0840-A386-363814ED7530}"/>
            </ac:spMkLst>
          </pc:spChg>
          <pc:spChg chg="add mod">
            <ac:chgData name="Sally North" userId="52e2d7fe0a4c5456" providerId="LiveId" clId="{176EA944-9042-4023-A848-818CD821712D}" dt="2020-08-19T13:27:27.469" v="17" actId="20577"/>
            <ac:spMkLst>
              <pc:docMk/>
              <pc:sldMasterMk cId="1789863031" sldId="2147483648"/>
              <pc:sldLayoutMk cId="1918353759" sldId="2147483650"/>
              <ac:spMk id="7" creationId="{6F5A2B43-C42D-4D4F-88BB-C4CA9301EB07}"/>
            </ac:spMkLst>
          </pc:spChg>
          <pc:picChg chg="add mod">
            <ac:chgData name="Sally North" userId="52e2d7fe0a4c5456" providerId="LiveId" clId="{176EA944-9042-4023-A848-818CD821712D}" dt="2020-08-19T13:20:25.353" v="15" actId="1076"/>
            <ac:picMkLst>
              <pc:docMk/>
              <pc:sldMasterMk cId="1789863031" sldId="2147483648"/>
              <pc:sldLayoutMk cId="1918353759" sldId="2147483650"/>
              <ac:picMk id="8" creationId="{27AF6576-44E9-4F45-A73E-4F32DEA448B7}"/>
            </ac:picMkLst>
          </pc:picChg>
          <pc:picChg chg="add mod">
            <ac:chgData name="Sally North" userId="52e2d7fe0a4c5456" providerId="LiveId" clId="{176EA944-9042-4023-A848-818CD821712D}" dt="2020-08-19T13:20:25.353" v="15" actId="1076"/>
            <ac:picMkLst>
              <pc:docMk/>
              <pc:sldMasterMk cId="1789863031" sldId="2147483648"/>
              <pc:sldLayoutMk cId="1918353759" sldId="2147483650"/>
              <ac:picMk id="9" creationId="{5E7212E0-10BB-4165-9ECD-1C0CAC097C2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3343C-84C0-BA4C-A9F7-57171E6CB237}" type="datetimeFigureOut">
              <a:rPr lang="en-US" smtClean="0"/>
              <a:t>8/19/2020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7046F-AD24-4C4E-8B7D-345BC4458D09}" type="slidenum">
              <a:rPr lang="en-US" smtClean="0"/>
              <a:t>‹#›</a:t>
            </a:fld>
            <a:endParaRPr lang="en-US"/>
          </a:p>
        </p:txBody>
      </p:sp>
    </p:spTree>
    <p:extLst>
      <p:ext uri="{BB962C8B-B14F-4D97-AF65-F5344CB8AC3E}">
        <p14:creationId xmlns:p14="http://schemas.microsoft.com/office/powerpoint/2010/main" val="915536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9EAD8-54B2-D941-86D6-A75602D4752A}" type="slidenum">
              <a:rPr lang="en-US" smtClean="0"/>
              <a:t>3</a:t>
            </a:fld>
            <a:endParaRPr lang="en-US"/>
          </a:p>
        </p:txBody>
      </p:sp>
    </p:spTree>
    <p:extLst>
      <p:ext uri="{BB962C8B-B14F-4D97-AF65-F5344CB8AC3E}">
        <p14:creationId xmlns:p14="http://schemas.microsoft.com/office/powerpoint/2010/main" val="129112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7046F-AD24-4C4E-8B7D-345BC4458D09}" type="slidenum">
              <a:rPr lang="en-US" smtClean="0"/>
              <a:t>9</a:t>
            </a:fld>
            <a:endParaRPr lang="en-US"/>
          </a:p>
        </p:txBody>
      </p:sp>
    </p:spTree>
    <p:extLst>
      <p:ext uri="{BB962C8B-B14F-4D97-AF65-F5344CB8AC3E}">
        <p14:creationId xmlns:p14="http://schemas.microsoft.com/office/powerpoint/2010/main" val="199450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7046F-AD24-4C4E-8B7D-345BC4458D09}" type="slidenum">
              <a:rPr lang="en-US" smtClean="0"/>
              <a:t>11</a:t>
            </a:fld>
            <a:endParaRPr lang="en-US"/>
          </a:p>
        </p:txBody>
      </p:sp>
    </p:spTree>
    <p:extLst>
      <p:ext uri="{BB962C8B-B14F-4D97-AF65-F5344CB8AC3E}">
        <p14:creationId xmlns:p14="http://schemas.microsoft.com/office/powerpoint/2010/main" val="553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9EAD8-54B2-D941-86D6-A75602D4752A}" type="slidenum">
              <a:rPr lang="en-US" smtClean="0"/>
              <a:t>15</a:t>
            </a:fld>
            <a:endParaRPr lang="en-US"/>
          </a:p>
        </p:txBody>
      </p:sp>
    </p:spTree>
    <p:extLst>
      <p:ext uri="{BB962C8B-B14F-4D97-AF65-F5344CB8AC3E}">
        <p14:creationId xmlns:p14="http://schemas.microsoft.com/office/powerpoint/2010/main" val="358252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9EAD8-54B2-D941-86D6-A75602D4752A}" type="slidenum">
              <a:rPr lang="en-US" smtClean="0"/>
              <a:t>16</a:t>
            </a:fld>
            <a:endParaRPr lang="en-US"/>
          </a:p>
        </p:txBody>
      </p:sp>
    </p:spTree>
    <p:extLst>
      <p:ext uri="{BB962C8B-B14F-4D97-AF65-F5344CB8AC3E}">
        <p14:creationId xmlns:p14="http://schemas.microsoft.com/office/powerpoint/2010/main" val="2926241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6F5A2B43-C42D-4D4F-88BB-C4CA9301EB07}"/>
              </a:ext>
            </a:extLst>
          </p:cNvPr>
          <p:cNvSpPr txBox="1"/>
          <p:nvPr userDrawn="1"/>
        </p:nvSpPr>
        <p:spPr>
          <a:xfrm>
            <a:off x="3338821" y="6574694"/>
            <a:ext cx="52846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Simon Hudson </a:t>
            </a:r>
            <a:r>
              <a:rPr lang="en-US" sz="1200" b="1" baseline="0" dirty="0"/>
              <a:t>2020 </a:t>
            </a:r>
            <a:r>
              <a:rPr lang="en-GB" sz="1200" b="1" i="1" dirty="0"/>
              <a:t>COVID-19 and Travel: Impacts, responses and outcomes</a:t>
            </a:r>
            <a:endParaRPr lang="en-US" sz="1200" b="1" i="1" dirty="0"/>
          </a:p>
        </p:txBody>
      </p:sp>
      <p:pic>
        <p:nvPicPr>
          <p:cNvPr id="8" name="Picture 7" descr="A drawing of a face&#10;&#10;Description automatically generated">
            <a:extLst>
              <a:ext uri="{FF2B5EF4-FFF2-40B4-BE49-F238E27FC236}">
                <a16:creationId xmlns:a16="http://schemas.microsoft.com/office/drawing/2014/main" id="{27AF6576-44E9-4F45-A73E-4F32DEA44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0" y="6006731"/>
            <a:ext cx="844962" cy="84496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5E7212E0-10BB-4165-9ECD-1C0CAC097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3842" y="5824974"/>
            <a:ext cx="788158" cy="10267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4599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22BB-8065-5747-9DA6-4B83C11AAC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90BB9B-18E2-854A-8208-C0149A6889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61067-AF2B-BF48-8172-109C5B5E5288}"/>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5" name="Footer Placeholder 4">
            <a:extLst>
              <a:ext uri="{FF2B5EF4-FFF2-40B4-BE49-F238E27FC236}">
                <a16:creationId xmlns:a16="http://schemas.microsoft.com/office/drawing/2014/main" id="{9B5D9393-F680-9A41-882C-76F85C2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AEC9-E9A8-AD43-8B19-6FC92F849AA8}"/>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11340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62A1C3-4489-DB41-913D-52D3046E01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AE9035-D552-8C45-8B27-0170C309BE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03EC0-0DE4-3D44-80DB-3FD54AE381EB}"/>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5" name="Footer Placeholder 4">
            <a:extLst>
              <a:ext uri="{FF2B5EF4-FFF2-40B4-BE49-F238E27FC236}">
                <a16:creationId xmlns:a16="http://schemas.microsoft.com/office/drawing/2014/main" id="{DB9D7EC0-A7A7-504D-BB7B-1F9CAFA0F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20006-69C8-5B49-8031-1565766CDA78}"/>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79483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6F5A2B43-C42D-4D4F-88BB-C4CA9301EB07}"/>
              </a:ext>
            </a:extLst>
          </p:cNvPr>
          <p:cNvSpPr txBox="1"/>
          <p:nvPr userDrawn="1"/>
        </p:nvSpPr>
        <p:spPr>
          <a:xfrm>
            <a:off x="3338821" y="6334483"/>
            <a:ext cx="52846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Simon Hudson </a:t>
            </a:r>
            <a:r>
              <a:rPr lang="en-US" sz="1200" b="1" baseline="0" dirty="0"/>
              <a:t>2020 </a:t>
            </a:r>
            <a:r>
              <a:rPr lang="en-GB" sz="1200" b="1" i="1" dirty="0"/>
              <a:t>COVID-19 and Travel: Impacts, responses </a:t>
            </a:r>
            <a:r>
              <a:rPr lang="en-GB" sz="1200" b="1" i="1"/>
              <a:t>and outcomes</a:t>
            </a:r>
            <a:endParaRPr lang="en-US" sz="1200" b="1" i="1" dirty="0"/>
          </a:p>
        </p:txBody>
      </p:sp>
      <p:pic>
        <p:nvPicPr>
          <p:cNvPr id="8" name="Picture 7" descr="A drawing of a face&#10;&#10;Description automatically generated">
            <a:extLst>
              <a:ext uri="{FF2B5EF4-FFF2-40B4-BE49-F238E27FC236}">
                <a16:creationId xmlns:a16="http://schemas.microsoft.com/office/drawing/2014/main" id="{27AF6576-44E9-4F45-A73E-4F32DEA44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0" y="5766520"/>
            <a:ext cx="844962" cy="84496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5E7212E0-10BB-4165-9ECD-1C0CAC097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3842" y="5584763"/>
            <a:ext cx="788158" cy="10267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1835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504C-80D7-154B-AF3B-B2AB445F22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A25B32-84A5-8D45-83F1-580D9CDC3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C791D7-7651-E443-A398-A939A3585FFF}"/>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5" name="Footer Placeholder 4">
            <a:extLst>
              <a:ext uri="{FF2B5EF4-FFF2-40B4-BE49-F238E27FC236}">
                <a16:creationId xmlns:a16="http://schemas.microsoft.com/office/drawing/2014/main" id="{FFB27DA4-0241-BE48-A51A-E6B50903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C9C65-DBEE-5649-B0B3-657DFD067BCF}"/>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68075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BF08-62D6-094F-852B-E83F09AA9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C6764-7A49-D041-B1EF-E459A827C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719027-8961-404D-8B2B-ACBE47FEB2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76D55F-EB8B-1F40-97B4-01E149F915C4}"/>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6" name="Footer Placeholder 5">
            <a:extLst>
              <a:ext uri="{FF2B5EF4-FFF2-40B4-BE49-F238E27FC236}">
                <a16:creationId xmlns:a16="http://schemas.microsoft.com/office/drawing/2014/main" id="{A4F6F1D5-93C0-0144-A3ED-CF1C8B99F2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07170-C328-1247-917C-E48C4E0A6CA1}"/>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2671727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00BB-2E2B-9444-A1C5-46A3631FED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13E198-C67A-A44B-87B5-3138B1DB34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654D4-7213-6440-9EA5-22C228E87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9ACC7C-F314-3147-8F23-62B89E3B94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E22FC0-BB05-334C-B1E3-8EE9A80DE1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F99C76-8398-1746-9DDA-6DB4A99873E1}"/>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8" name="Footer Placeholder 7">
            <a:extLst>
              <a:ext uri="{FF2B5EF4-FFF2-40B4-BE49-F238E27FC236}">
                <a16:creationId xmlns:a16="http://schemas.microsoft.com/office/drawing/2014/main" id="{878AC4C7-9AB8-7745-969A-3144C144E1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A6F21E-7751-8E45-89CF-0BE7D4E1E9EE}"/>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407284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B397-E4CF-D449-AF96-9D6627D5AD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03214-842E-5A4F-B093-E118ADAA9E4D}"/>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4" name="Footer Placeholder 3">
            <a:extLst>
              <a:ext uri="{FF2B5EF4-FFF2-40B4-BE49-F238E27FC236}">
                <a16:creationId xmlns:a16="http://schemas.microsoft.com/office/drawing/2014/main" id="{01649726-4561-A84F-A9D5-61A981C9E3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2C5C86-AED7-C443-B7B6-326ED773AA0F}"/>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385357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20952-E4EB-7742-A520-BC945B1A86F8}"/>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3" name="Footer Placeholder 2">
            <a:extLst>
              <a:ext uri="{FF2B5EF4-FFF2-40B4-BE49-F238E27FC236}">
                <a16:creationId xmlns:a16="http://schemas.microsoft.com/office/drawing/2014/main" id="{84D2E939-0595-B44C-B4FF-DACAD8B4FD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BD4583-6354-0142-AFA1-37933BB0A85F}"/>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128774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890A-526C-2F45-97AC-EF54C7BD5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4C676A-1BA3-6445-A1EF-2A3684212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F49948-9D45-FA43-AA7A-87ABABAC6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B6589-FC03-0246-B2A3-8B81FBEDBADA}"/>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6" name="Footer Placeholder 5">
            <a:extLst>
              <a:ext uri="{FF2B5EF4-FFF2-40B4-BE49-F238E27FC236}">
                <a16:creationId xmlns:a16="http://schemas.microsoft.com/office/drawing/2014/main" id="{A5EF63FA-8B27-9D4D-9064-49261A572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80AC7-0B1A-E043-A283-205A4B5B387C}"/>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37688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3FB3-A9D1-5545-B404-0D522906F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6DFF2-B547-A643-AC2D-3C8418978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26B7A0-A485-0640-9D9B-C7C83BAE7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640171-B20B-4047-9B50-57A328ADE771}"/>
              </a:ext>
            </a:extLst>
          </p:cNvPr>
          <p:cNvSpPr>
            <a:spLocks noGrp="1"/>
          </p:cNvSpPr>
          <p:nvPr>
            <p:ph type="dt" sz="half" idx="10"/>
          </p:nvPr>
        </p:nvSpPr>
        <p:spPr/>
        <p:txBody>
          <a:bodyPr/>
          <a:lstStyle/>
          <a:p>
            <a:fld id="{D4C4DA34-F2CE-C949-8613-A545C8109E85}" type="datetimeFigureOut">
              <a:rPr lang="en-US" smtClean="0"/>
              <a:t>8/19/2020</a:t>
            </a:fld>
            <a:endParaRPr lang="en-US"/>
          </a:p>
        </p:txBody>
      </p:sp>
      <p:sp>
        <p:nvSpPr>
          <p:cNvPr id="6" name="Footer Placeholder 5">
            <a:extLst>
              <a:ext uri="{FF2B5EF4-FFF2-40B4-BE49-F238E27FC236}">
                <a16:creationId xmlns:a16="http://schemas.microsoft.com/office/drawing/2014/main" id="{18E2F41C-E215-6546-9763-34A1165C4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FE50F1-8D6D-A54B-9BE2-DC645E9F5F33}"/>
              </a:ext>
            </a:extLst>
          </p:cNvPr>
          <p:cNvSpPr>
            <a:spLocks noGrp="1"/>
          </p:cNvSpPr>
          <p:nvPr>
            <p:ph type="sldNum" sz="quarter" idx="12"/>
          </p:nvPr>
        </p:nvSpPr>
        <p:spPr/>
        <p:txBody>
          <a:bodyPr/>
          <a:lstStyle/>
          <a:p>
            <a:fld id="{80223BEB-34B2-4B46-820B-A8942B1E567C}" type="slidenum">
              <a:rPr lang="en-US" smtClean="0"/>
              <a:t>‹#›</a:t>
            </a:fld>
            <a:endParaRPr lang="en-US"/>
          </a:p>
        </p:txBody>
      </p:sp>
    </p:spTree>
    <p:extLst>
      <p:ext uri="{BB962C8B-B14F-4D97-AF65-F5344CB8AC3E}">
        <p14:creationId xmlns:p14="http://schemas.microsoft.com/office/powerpoint/2010/main" val="151345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05EBDB-9F1D-9144-AC01-C09D1EA0A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AE6E7-D1E0-544B-BDE8-364D91F833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7514B-5913-9345-9A96-3FDB37532F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4DA34-F2CE-C949-8613-A545C8109E85}" type="datetimeFigureOut">
              <a:rPr lang="en-US" smtClean="0"/>
              <a:t>8/19/2020</a:t>
            </a:fld>
            <a:endParaRPr lang="en-US"/>
          </a:p>
        </p:txBody>
      </p:sp>
      <p:sp>
        <p:nvSpPr>
          <p:cNvPr id="5" name="Footer Placeholder 4">
            <a:extLst>
              <a:ext uri="{FF2B5EF4-FFF2-40B4-BE49-F238E27FC236}">
                <a16:creationId xmlns:a16="http://schemas.microsoft.com/office/drawing/2014/main" id="{FFAD3A79-971A-4447-B268-3D0C70069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920841-163E-354C-8487-3FC4D15FD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23BEB-34B2-4B46-820B-A8942B1E567C}" type="slidenum">
              <a:rPr lang="en-US" smtClean="0"/>
              <a:t>‹#›</a:t>
            </a:fld>
            <a:endParaRPr lang="en-US"/>
          </a:p>
        </p:txBody>
      </p:sp>
    </p:spTree>
    <p:extLst>
      <p:ext uri="{BB962C8B-B14F-4D97-AF65-F5344CB8AC3E}">
        <p14:creationId xmlns:p14="http://schemas.microsoft.com/office/powerpoint/2010/main" val="1789863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zkGJru61BbQ" TargetMode="External"/><Relationship Id="rId3" Type="http://schemas.openxmlformats.org/officeDocument/2006/relationships/hyperlink" Target="https://www.youtube.com/watch?v=emc3nL4GKps" TargetMode="External"/><Relationship Id="rId7" Type="http://schemas.openxmlformats.org/officeDocument/2006/relationships/hyperlink" Target="https://www.youtube.com/watch?v=mVYI2gxX0IQ" TargetMode="External"/><Relationship Id="rId12" Type="http://schemas.openxmlformats.org/officeDocument/2006/relationships/hyperlink" Target="https://www.youtube.com/watch?v=HRzkEARcLC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cmCbmGH7JmI" TargetMode="External"/><Relationship Id="rId11" Type="http://schemas.openxmlformats.org/officeDocument/2006/relationships/hyperlink" Target="https://www.youtube.com/watch?v=bsPX6zVKaM0" TargetMode="External"/><Relationship Id="rId5" Type="http://schemas.openxmlformats.org/officeDocument/2006/relationships/hyperlink" Target="https://www.youtube.com/watch?v=EW8GZa7zp9g" TargetMode="External"/><Relationship Id="rId10" Type="http://schemas.openxmlformats.org/officeDocument/2006/relationships/hyperlink" Target="https://www.youtube.com/watch?v=UPbrNRU0gWk" TargetMode="External"/><Relationship Id="rId4" Type="http://schemas.openxmlformats.org/officeDocument/2006/relationships/hyperlink" Target="https://www.youtube.com/watch?v=vDpWjVYFOKI" TargetMode="External"/><Relationship Id="rId9" Type="http://schemas.openxmlformats.org/officeDocument/2006/relationships/hyperlink" Target="https://www.youtube.com/watch?v=CB2yPX8FH2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50225"/>
            <a:ext cx="11361872" cy="1285875"/>
          </a:xfrm>
        </p:spPr>
        <p:txBody>
          <a:bodyPr>
            <a:normAutofit fontScale="90000"/>
          </a:bodyPr>
          <a:lstStyle/>
          <a:p>
            <a:r>
              <a:rPr lang="en-US" dirty="0"/>
              <a:t>Chapter 5: The economic, social and environmental impacts of COVID-19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423" y="1680519"/>
            <a:ext cx="4517369" cy="4927256"/>
          </a:xfrm>
          <a:prstGeom prst="rect">
            <a:avLst/>
          </a:prstGeom>
        </p:spPr>
      </p:pic>
    </p:spTree>
    <p:extLst>
      <p:ext uri="{BB962C8B-B14F-4D97-AF65-F5344CB8AC3E}">
        <p14:creationId xmlns:p14="http://schemas.microsoft.com/office/powerpoint/2010/main" val="38176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Social Impacts</a:t>
            </a:r>
          </a:p>
        </p:txBody>
      </p:sp>
      <p:pic>
        <p:nvPicPr>
          <p:cNvPr id="5" name="Content Placeholder 4" descr="A screenshot of a cell phone&#10;&#10;Description automatically generated">
            <a:extLst>
              <a:ext uri="{FF2B5EF4-FFF2-40B4-BE49-F238E27FC236}">
                <a16:creationId xmlns:a16="http://schemas.microsoft.com/office/drawing/2014/main" id="{5D9BE276-D799-094F-B24E-425856B71369}"/>
              </a:ext>
            </a:extLst>
          </p:cNvPr>
          <p:cNvPicPr>
            <a:picLocks noGrp="1" noChangeAspect="1"/>
          </p:cNvPicPr>
          <p:nvPr>
            <p:ph idx="4294967295"/>
          </p:nvPr>
        </p:nvPicPr>
        <p:blipFill>
          <a:blip r:embed="rId2"/>
          <a:stretch>
            <a:fillRect/>
          </a:stretch>
        </p:blipFill>
        <p:spPr>
          <a:xfrm>
            <a:off x="152400" y="1690688"/>
            <a:ext cx="5745480" cy="3647758"/>
          </a:xfrm>
        </p:spPr>
      </p:pic>
      <p:sp>
        <p:nvSpPr>
          <p:cNvPr id="4" name="TextBox 3">
            <a:extLst>
              <a:ext uri="{FF2B5EF4-FFF2-40B4-BE49-F238E27FC236}">
                <a16:creationId xmlns:a16="http://schemas.microsoft.com/office/drawing/2014/main" id="{7FEBFAD6-7DFF-824A-918D-DF4AE2B79697}"/>
              </a:ext>
            </a:extLst>
          </p:cNvPr>
          <p:cNvSpPr txBox="1"/>
          <p:nvPr/>
        </p:nvSpPr>
        <p:spPr>
          <a:xfrm>
            <a:off x="5897880" y="321688"/>
            <a:ext cx="6141720"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‘Low Touch Economy’ was a term coined to describe the new state of society and economy characterized by </a:t>
            </a:r>
            <a:r>
              <a:rPr lang="en-US" sz="2400" i="1" dirty="0"/>
              <a:t>low-touch</a:t>
            </a:r>
            <a:r>
              <a:rPr lang="en-US" sz="2400" dirty="0"/>
              <a:t> interactions influenced by COVID-19.</a:t>
            </a:r>
          </a:p>
          <a:p>
            <a:pPr marL="285750" indent="-285750">
              <a:buFont typeface="Arial" panose="020B0604020202020204" pitchFamily="34" charset="0"/>
              <a:buChar char="•"/>
            </a:pPr>
            <a:r>
              <a:rPr lang="en-US" sz="2400" dirty="0"/>
              <a:t>With society being focused on low-touch interactions, the Board of Innovation suggests companies adapt their business models to work with health measures and challenges presented by COVID-19 for the long run.</a:t>
            </a:r>
          </a:p>
          <a:p>
            <a:pPr marL="285750" indent="-285750">
              <a:buFont typeface="Arial" panose="020B0604020202020204" pitchFamily="34" charset="0"/>
              <a:buChar char="•"/>
            </a:pPr>
            <a:r>
              <a:rPr lang="en-US" sz="2400" dirty="0"/>
              <a:t>Some low-touch interactions – like contactless payment - proved to be easier for society to get used to than other interactions.</a:t>
            </a:r>
          </a:p>
          <a:p>
            <a:pPr marL="285750" indent="-285750">
              <a:buFont typeface="Arial" panose="020B0604020202020204" pitchFamily="34" charset="0"/>
              <a:buChar char="•"/>
            </a:pPr>
            <a:r>
              <a:rPr lang="en-US" sz="2400" dirty="0"/>
              <a:t>Companies having their employees work from home was a key social trend brought on by COVID-19.</a:t>
            </a:r>
          </a:p>
        </p:txBody>
      </p:sp>
    </p:spTree>
    <p:extLst>
      <p:ext uri="{BB962C8B-B14F-4D97-AF65-F5344CB8AC3E}">
        <p14:creationId xmlns:p14="http://schemas.microsoft.com/office/powerpoint/2010/main" val="91129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Social Impacts</a:t>
            </a:r>
          </a:p>
        </p:txBody>
      </p:sp>
      <p:sp>
        <p:nvSpPr>
          <p:cNvPr id="7" name="Content Placeholder 6"/>
          <p:cNvSpPr>
            <a:spLocks noGrp="1"/>
          </p:cNvSpPr>
          <p:nvPr>
            <p:ph idx="4294967295"/>
          </p:nvPr>
        </p:nvSpPr>
        <p:spPr>
          <a:xfrm>
            <a:off x="838200" y="1825625"/>
            <a:ext cx="10515600" cy="4351338"/>
          </a:xfrm>
        </p:spPr>
        <p:txBody>
          <a:bodyPr/>
          <a:lstStyle/>
          <a:p>
            <a:endParaRPr lang="en-US"/>
          </a:p>
        </p:txBody>
      </p:sp>
      <p:sp>
        <p:nvSpPr>
          <p:cNvPr id="4" name="TextBox 3">
            <a:extLst>
              <a:ext uri="{FF2B5EF4-FFF2-40B4-BE49-F238E27FC236}">
                <a16:creationId xmlns:a16="http://schemas.microsoft.com/office/drawing/2014/main" id="{E4BA6587-073A-7042-8C6D-684AB55A03ED}"/>
              </a:ext>
            </a:extLst>
          </p:cNvPr>
          <p:cNvSpPr txBox="1"/>
          <p:nvPr/>
        </p:nvSpPr>
        <p:spPr>
          <a:xfrm>
            <a:off x="257319" y="1435460"/>
            <a:ext cx="6394942" cy="5109091"/>
          </a:xfrm>
          <a:prstGeom prst="rect">
            <a:avLst/>
          </a:prstGeom>
          <a:noFill/>
        </p:spPr>
        <p:txBody>
          <a:bodyPr wrap="square" rtlCol="0">
            <a:spAutoFit/>
          </a:bodyPr>
          <a:lstStyle/>
          <a:p>
            <a:pPr marL="285750" indent="-285750">
              <a:buFont typeface="Arial" panose="020B0604020202020204" pitchFamily="34" charset="0"/>
              <a:buChar char="•"/>
            </a:pPr>
            <a:r>
              <a:rPr lang="en-US" sz="2800" dirty="0"/>
              <a:t>Amid the pandemic, people transitioned to virtual socialization using platforms like </a:t>
            </a:r>
            <a:r>
              <a:rPr lang="en-US" sz="2800" dirty="0" err="1"/>
              <a:t>TikTok</a:t>
            </a:r>
            <a:r>
              <a:rPr lang="en-US" sz="2800" dirty="0"/>
              <a:t> and Zoom.</a:t>
            </a:r>
          </a:p>
          <a:p>
            <a:pPr marL="285750" indent="-285750">
              <a:buFont typeface="Arial" panose="020B0604020202020204" pitchFamily="34" charset="0"/>
              <a:buChar char="•"/>
            </a:pPr>
            <a:r>
              <a:rPr lang="en-US" sz="2800" dirty="0"/>
              <a:t>Virtual dating increased during the pandemic due to the lack of new connections that would be made in-person before the pandemic.</a:t>
            </a:r>
          </a:p>
          <a:p>
            <a:pPr marL="285750" indent="-285750">
              <a:buFont typeface="Arial" panose="020B0604020202020204" pitchFamily="34" charset="0"/>
              <a:buChar char="•"/>
            </a:pPr>
            <a:r>
              <a:rPr lang="en-US" sz="2800" dirty="0"/>
              <a:t>Zoom’s company had perhaps the most dramatic growth in use as a video conferring provider, whose market capitalization skyrocketed.</a:t>
            </a:r>
          </a:p>
          <a:p>
            <a:pPr marL="285750" indent="-285750">
              <a:buFont typeface="Arial" panose="020B0604020202020204" pitchFamily="34" charset="0"/>
              <a:buChar char="•"/>
            </a:pPr>
            <a:endParaRPr lang="en-US" dirty="0"/>
          </a:p>
        </p:txBody>
      </p:sp>
      <p:pic>
        <p:nvPicPr>
          <p:cNvPr id="6" name="Content Placeholder 4" descr="A smiling person and person posing for a photo&#10;&#10;Description automatically generated">
            <a:extLst>
              <a:ext uri="{FF2B5EF4-FFF2-40B4-BE49-F238E27FC236}">
                <a16:creationId xmlns:a16="http://schemas.microsoft.com/office/drawing/2014/main" id="{6CB87A3E-1799-1E46-BBF7-70BB202A5E09}"/>
              </a:ext>
            </a:extLst>
          </p:cNvPr>
          <p:cNvPicPr>
            <a:picLocks noChangeAspect="1"/>
          </p:cNvPicPr>
          <p:nvPr/>
        </p:nvPicPr>
        <p:blipFill>
          <a:blip r:embed="rId3"/>
          <a:stretch>
            <a:fillRect/>
          </a:stretch>
        </p:blipFill>
        <p:spPr>
          <a:xfrm>
            <a:off x="6652261" y="2621284"/>
            <a:ext cx="4866562" cy="2737441"/>
          </a:xfrm>
          <a:prstGeom prst="rect">
            <a:avLst/>
          </a:prstGeom>
        </p:spPr>
      </p:pic>
    </p:spTree>
    <p:extLst>
      <p:ext uri="{BB962C8B-B14F-4D97-AF65-F5344CB8AC3E}">
        <p14:creationId xmlns:p14="http://schemas.microsoft.com/office/powerpoint/2010/main" val="114008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Social Impacts</a:t>
            </a:r>
          </a:p>
        </p:txBody>
      </p:sp>
      <p:pic>
        <p:nvPicPr>
          <p:cNvPr id="5" name="Content Placeholder 4" descr="A close up of a map&#10;&#10;Description automatically generated">
            <a:extLst>
              <a:ext uri="{FF2B5EF4-FFF2-40B4-BE49-F238E27FC236}">
                <a16:creationId xmlns:a16="http://schemas.microsoft.com/office/drawing/2014/main" id="{62B1D346-5EF6-3A4A-AB0E-57CFC3EEDFBE}"/>
              </a:ext>
            </a:extLst>
          </p:cNvPr>
          <p:cNvPicPr>
            <a:picLocks noGrp="1" noChangeAspect="1"/>
          </p:cNvPicPr>
          <p:nvPr>
            <p:ph idx="4294967295"/>
          </p:nvPr>
        </p:nvPicPr>
        <p:blipFill>
          <a:blip r:embed="rId2"/>
          <a:stretch>
            <a:fillRect/>
          </a:stretch>
        </p:blipFill>
        <p:spPr>
          <a:xfrm>
            <a:off x="254452" y="1476679"/>
            <a:ext cx="5841547" cy="5257392"/>
          </a:xfrm>
        </p:spPr>
      </p:pic>
      <p:sp>
        <p:nvSpPr>
          <p:cNvPr id="4" name="TextBox 3">
            <a:extLst>
              <a:ext uri="{FF2B5EF4-FFF2-40B4-BE49-F238E27FC236}">
                <a16:creationId xmlns:a16="http://schemas.microsoft.com/office/drawing/2014/main" id="{71EFD19E-3046-654D-8964-AEC8504A56DC}"/>
              </a:ext>
            </a:extLst>
          </p:cNvPr>
          <p:cNvSpPr txBox="1"/>
          <p:nvPr/>
        </p:nvSpPr>
        <p:spPr>
          <a:xfrm>
            <a:off x="6327480" y="365125"/>
            <a:ext cx="5610068" cy="6370975"/>
          </a:xfrm>
          <a:prstGeom prst="rect">
            <a:avLst/>
          </a:prstGeom>
          <a:noFill/>
        </p:spPr>
        <p:txBody>
          <a:bodyPr wrap="square" rtlCol="0">
            <a:spAutoFit/>
          </a:bodyPr>
          <a:lstStyle/>
          <a:p>
            <a:pPr marL="285750" indent="-285750">
              <a:buFont typeface="Arial" panose="020B0604020202020204" pitchFamily="34" charset="0"/>
              <a:buChar char="•"/>
            </a:pPr>
            <a:r>
              <a:rPr lang="en-US" sz="2400" dirty="0"/>
              <a:t>Buying behavior in society adapted to suit needs of health and safety, causing online shopping to expand.</a:t>
            </a:r>
          </a:p>
          <a:p>
            <a:pPr marL="285750" indent="-285750">
              <a:buFont typeface="Arial" panose="020B0604020202020204" pitchFamily="34" charset="0"/>
              <a:buChar char="•"/>
            </a:pPr>
            <a:r>
              <a:rPr lang="en-US" sz="2400" dirty="0"/>
              <a:t>Businesses like Amazon struggled in the beginning to keep up with consumer demand and had to delay the delivery of non-essential items.</a:t>
            </a:r>
          </a:p>
          <a:p>
            <a:pPr marL="285750" indent="-285750">
              <a:buFont typeface="Arial" panose="020B0604020202020204" pitchFamily="34" charset="0"/>
              <a:buChar char="•"/>
            </a:pPr>
            <a:r>
              <a:rPr lang="en-US" sz="2400" dirty="0"/>
              <a:t>Products used to suit travel needs were not as high in demand during the lockdown period, so e-commerce trends saw a fall in the sales of luggage, cameras, and women’s swimwear.</a:t>
            </a:r>
          </a:p>
          <a:p>
            <a:pPr marL="285750" indent="-285750">
              <a:buFont typeface="Arial" panose="020B0604020202020204" pitchFamily="34" charset="0"/>
              <a:buChar char="•"/>
            </a:pPr>
            <a:r>
              <a:rPr lang="en-US" sz="2400" dirty="0"/>
              <a:t>Panic buying was a behavior of many consumers upon rising cases of COVID-19 caused by fear of scarcity.</a:t>
            </a:r>
          </a:p>
          <a:p>
            <a:pPr marL="285750" indent="-285750">
              <a:buFont typeface="Arial" panose="020B0604020202020204" pitchFamily="34" charset="0"/>
              <a:buChar char="•"/>
            </a:pPr>
            <a:r>
              <a:rPr lang="en-US" sz="2400" dirty="0"/>
              <a:t>The sales of toilet paper increased 190% due to panic buying.</a:t>
            </a:r>
            <a:endParaRPr lang="en-US" sz="2000" dirty="0"/>
          </a:p>
        </p:txBody>
      </p:sp>
    </p:spTree>
    <p:extLst>
      <p:ext uri="{BB962C8B-B14F-4D97-AF65-F5344CB8AC3E}">
        <p14:creationId xmlns:p14="http://schemas.microsoft.com/office/powerpoint/2010/main" val="3969361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Environmental Impacts</a:t>
            </a:r>
          </a:p>
        </p:txBody>
      </p:sp>
      <p:pic>
        <p:nvPicPr>
          <p:cNvPr id="7" name="Content Placeholder 6" descr="A picture containing water, outdoor, sport, swimming&#10;&#10;Description automatically generated">
            <a:extLst>
              <a:ext uri="{FF2B5EF4-FFF2-40B4-BE49-F238E27FC236}">
                <a16:creationId xmlns:a16="http://schemas.microsoft.com/office/drawing/2014/main" id="{A639BE78-D429-5248-9AFB-4E2BC2E2A30F}"/>
              </a:ext>
            </a:extLst>
          </p:cNvPr>
          <p:cNvPicPr>
            <a:picLocks noGrp="1" noChangeAspect="1"/>
          </p:cNvPicPr>
          <p:nvPr>
            <p:ph idx="4294967295"/>
          </p:nvPr>
        </p:nvPicPr>
        <p:blipFill>
          <a:blip r:embed="rId2"/>
          <a:stretch>
            <a:fillRect/>
          </a:stretch>
        </p:blipFill>
        <p:spPr>
          <a:xfrm>
            <a:off x="7587573" y="365125"/>
            <a:ext cx="4448783" cy="3336587"/>
          </a:xfrm>
        </p:spPr>
      </p:pic>
      <p:sp>
        <p:nvSpPr>
          <p:cNvPr id="4" name="TextBox 3">
            <a:extLst>
              <a:ext uri="{FF2B5EF4-FFF2-40B4-BE49-F238E27FC236}">
                <a16:creationId xmlns:a16="http://schemas.microsoft.com/office/drawing/2014/main" id="{57229AC7-5B88-6B4E-9811-F0705A1CE4D4}"/>
              </a:ext>
            </a:extLst>
          </p:cNvPr>
          <p:cNvSpPr txBox="1"/>
          <p:nvPr/>
        </p:nvSpPr>
        <p:spPr>
          <a:xfrm>
            <a:off x="296329" y="1547373"/>
            <a:ext cx="579967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extreme decreases in energy use and CO2 emissions during the lockdown period of the COVID-19 pandemic are likely to be temporary, as they do not reflect structural changes in the economic, transport or energy systems.</a:t>
            </a:r>
          </a:p>
          <a:p>
            <a:pPr marL="285750" indent="-285750">
              <a:buFont typeface="Arial" panose="020B0604020202020204" pitchFamily="34" charset="0"/>
              <a:buChar char="•"/>
            </a:pPr>
            <a:r>
              <a:rPr lang="en-US" sz="2400" dirty="0"/>
              <a:t>The “travel pause” taken is an opportunity to take on more green practices </a:t>
            </a:r>
          </a:p>
          <a:p>
            <a:pPr marL="285750" indent="-285750">
              <a:buFont typeface="Arial" panose="020B0604020202020204" pitchFamily="34" charset="0"/>
              <a:buChar char="•"/>
            </a:pPr>
            <a:r>
              <a:rPr lang="en-US" sz="2400" dirty="0"/>
              <a:t>Many European cities used the crisis to re-evaluate their transportation policies, allowing more protection and accommodation for bikes and pedestrians.</a:t>
            </a:r>
          </a:p>
        </p:txBody>
      </p:sp>
      <p:pic>
        <p:nvPicPr>
          <p:cNvPr id="5" name="Content Placeholder 4" descr="A picture containing building, outdoor, food, front&#10;&#10;Description automatically generated">
            <a:extLst>
              <a:ext uri="{FF2B5EF4-FFF2-40B4-BE49-F238E27FC236}">
                <a16:creationId xmlns:a16="http://schemas.microsoft.com/office/drawing/2014/main" id="{005BDFD1-467E-554A-844D-A8C4535B549D}"/>
              </a:ext>
            </a:extLst>
          </p:cNvPr>
          <p:cNvPicPr>
            <a:picLocks noChangeAspect="1"/>
          </p:cNvPicPr>
          <p:nvPr/>
        </p:nvPicPr>
        <p:blipFill>
          <a:blip r:embed="rId3"/>
          <a:stretch>
            <a:fillRect/>
          </a:stretch>
        </p:blipFill>
        <p:spPr>
          <a:xfrm>
            <a:off x="7690929" y="3994196"/>
            <a:ext cx="4242070" cy="2762746"/>
          </a:xfrm>
          <a:prstGeom prst="rect">
            <a:avLst/>
          </a:prstGeom>
        </p:spPr>
      </p:pic>
    </p:spTree>
    <p:extLst>
      <p:ext uri="{BB962C8B-B14F-4D97-AF65-F5344CB8AC3E}">
        <p14:creationId xmlns:p14="http://schemas.microsoft.com/office/powerpoint/2010/main" val="2933069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Environmental Impacts</a:t>
            </a:r>
          </a:p>
        </p:txBody>
      </p:sp>
      <p:pic>
        <p:nvPicPr>
          <p:cNvPr id="5" name="Content Placeholder 4" descr="A group of people walking in the snow&#10;&#10;Description automatically generated">
            <a:extLst>
              <a:ext uri="{FF2B5EF4-FFF2-40B4-BE49-F238E27FC236}">
                <a16:creationId xmlns:a16="http://schemas.microsoft.com/office/drawing/2014/main" id="{31E2D38C-C5BB-4A4F-A8BC-6B93ABED2A31}"/>
              </a:ext>
            </a:extLst>
          </p:cNvPr>
          <p:cNvPicPr>
            <a:picLocks noGrp="1" noChangeAspect="1"/>
          </p:cNvPicPr>
          <p:nvPr>
            <p:ph idx="4294967295"/>
          </p:nvPr>
        </p:nvPicPr>
        <p:blipFill>
          <a:blip r:embed="rId2"/>
          <a:stretch>
            <a:fillRect/>
          </a:stretch>
        </p:blipFill>
        <p:spPr>
          <a:xfrm>
            <a:off x="232207" y="1864536"/>
            <a:ext cx="6269082" cy="3446766"/>
          </a:xfrm>
        </p:spPr>
      </p:pic>
      <p:sp>
        <p:nvSpPr>
          <p:cNvPr id="4" name="TextBox 3">
            <a:extLst>
              <a:ext uri="{FF2B5EF4-FFF2-40B4-BE49-F238E27FC236}">
                <a16:creationId xmlns:a16="http://schemas.microsoft.com/office/drawing/2014/main" id="{A2682D09-B08D-DD4C-AAC7-78142FE7956A}"/>
              </a:ext>
            </a:extLst>
          </p:cNvPr>
          <p:cNvSpPr txBox="1"/>
          <p:nvPr/>
        </p:nvSpPr>
        <p:spPr>
          <a:xfrm>
            <a:off x="6906638" y="365125"/>
            <a:ext cx="5030910" cy="6370975"/>
          </a:xfrm>
          <a:prstGeom prst="rect">
            <a:avLst/>
          </a:prstGeom>
          <a:noFill/>
        </p:spPr>
        <p:txBody>
          <a:bodyPr wrap="square" rtlCol="0">
            <a:spAutoFit/>
          </a:bodyPr>
          <a:lstStyle/>
          <a:p>
            <a:pPr marL="285750" indent="-285750">
              <a:buFont typeface="Arial" panose="020B0604020202020204" pitchFamily="34" charset="0"/>
              <a:buChar char="•"/>
            </a:pPr>
            <a:r>
              <a:rPr lang="en-US" sz="2400" dirty="0"/>
              <a:t>Redesigning outdoor environments was a popular action done by cities everywhere to allow for additional space for socially-distanced dining.</a:t>
            </a:r>
          </a:p>
          <a:p>
            <a:pPr marL="285750" indent="-285750">
              <a:buFont typeface="Arial" panose="020B0604020202020204" pitchFamily="34" charset="0"/>
              <a:buChar char="•"/>
            </a:pPr>
            <a:r>
              <a:rPr lang="en-US" sz="2400" dirty="0"/>
              <a:t>With re-opening guidelines forcing businesses to operate at about half the normal capacity, additional seating was made possible in outdoor space.</a:t>
            </a:r>
          </a:p>
          <a:p>
            <a:pPr marL="285750" indent="-285750">
              <a:buFont typeface="Arial" panose="020B0604020202020204" pitchFamily="34" charset="0"/>
              <a:buChar char="•"/>
            </a:pPr>
            <a:r>
              <a:rPr lang="en-US" sz="2400" dirty="0"/>
              <a:t>The collapse of tourism in certain regions of the world threatened wildlife within those areas due to slashed revenue from tourism in parks. </a:t>
            </a:r>
          </a:p>
          <a:p>
            <a:pPr marL="285750" indent="-285750">
              <a:buFont typeface="Arial" panose="020B0604020202020204" pitchFamily="34" charset="0"/>
              <a:buChar char="•"/>
            </a:pPr>
            <a:r>
              <a:rPr lang="en-US" sz="2400" dirty="0"/>
              <a:t>The absence of visitors meant that park wildlife caretakers struggled to afford food for the animals.</a:t>
            </a:r>
          </a:p>
        </p:txBody>
      </p:sp>
    </p:spTree>
    <p:extLst>
      <p:ext uri="{BB962C8B-B14F-4D97-AF65-F5344CB8AC3E}">
        <p14:creationId xmlns:p14="http://schemas.microsoft.com/office/powerpoint/2010/main" val="52320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Case Study: Italy: “It was like having the rug pulled out.”</a:t>
            </a:r>
          </a:p>
        </p:txBody>
      </p:sp>
      <p:pic>
        <p:nvPicPr>
          <p:cNvPr id="5" name="Content Placeholder 4" descr="A large body of water with a city in the background&#10;&#10;Description automatically generated">
            <a:extLst>
              <a:ext uri="{FF2B5EF4-FFF2-40B4-BE49-F238E27FC236}">
                <a16:creationId xmlns:a16="http://schemas.microsoft.com/office/drawing/2014/main" id="{94D867C8-3193-6F49-849D-74B3606B921B}"/>
              </a:ext>
            </a:extLst>
          </p:cNvPr>
          <p:cNvPicPr>
            <a:picLocks noGrp="1" noChangeAspect="1"/>
          </p:cNvPicPr>
          <p:nvPr>
            <p:ph idx="4294967295"/>
          </p:nvPr>
        </p:nvPicPr>
        <p:blipFill>
          <a:blip r:embed="rId3"/>
          <a:stretch>
            <a:fillRect/>
          </a:stretch>
        </p:blipFill>
        <p:spPr>
          <a:xfrm>
            <a:off x="6497165" y="2084371"/>
            <a:ext cx="5526221" cy="3684147"/>
          </a:xfrm>
        </p:spPr>
      </p:pic>
      <p:sp>
        <p:nvSpPr>
          <p:cNvPr id="4" name="TextBox 3">
            <a:extLst>
              <a:ext uri="{FF2B5EF4-FFF2-40B4-BE49-F238E27FC236}">
                <a16:creationId xmlns:a16="http://schemas.microsoft.com/office/drawing/2014/main" id="{4F1C1F00-8745-7C49-A4A6-6CE8ECFE459C}"/>
              </a:ext>
            </a:extLst>
          </p:cNvPr>
          <p:cNvSpPr txBox="1"/>
          <p:nvPr/>
        </p:nvSpPr>
        <p:spPr>
          <a:xfrm>
            <a:off x="168614" y="1690688"/>
            <a:ext cx="5927386"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Italy was one of the worst-affected nations from massive unemployment and economic hardships.</a:t>
            </a:r>
          </a:p>
          <a:p>
            <a:pPr marL="285750" indent="-285750">
              <a:buFont typeface="Arial" panose="020B0604020202020204" pitchFamily="34" charset="0"/>
              <a:buChar char="•"/>
            </a:pPr>
            <a:r>
              <a:rPr lang="en-US" sz="2200" dirty="0"/>
              <a:t>The shock of canceling Carnival really woke everyone in the nation up to act on recovery.</a:t>
            </a:r>
          </a:p>
          <a:p>
            <a:pPr marL="285750" indent="-285750">
              <a:buFont typeface="Arial" panose="020B0604020202020204" pitchFamily="34" charset="0"/>
              <a:buChar char="•"/>
            </a:pPr>
            <a:r>
              <a:rPr lang="en-US" sz="2200" dirty="0"/>
              <a:t>Italy’s tourism minister led hard work in balancing safety concerns and the reopening of tourism facilities.</a:t>
            </a:r>
          </a:p>
          <a:p>
            <a:pPr marL="285750" indent="-285750">
              <a:buFont typeface="Arial" panose="020B0604020202020204" pitchFamily="34" charset="0"/>
              <a:buChar char="•"/>
            </a:pPr>
            <a:r>
              <a:rPr lang="en-US" sz="2200" dirty="0"/>
              <a:t>The pandemic was a turning point for Italians to become intelligent tourists and conscious of the world around them.</a:t>
            </a:r>
          </a:p>
          <a:p>
            <a:pPr marL="285750" indent="-285750">
              <a:buFont typeface="Arial" panose="020B0604020202020204" pitchFamily="34" charset="0"/>
              <a:buChar char="•"/>
            </a:pPr>
            <a:r>
              <a:rPr lang="en-US" sz="2200" dirty="0"/>
              <a:t>Patriotism is renewed in Italy as a result </a:t>
            </a:r>
            <a:r>
              <a:rPr lang="en-US" sz="2200"/>
              <a:t>of common needs </a:t>
            </a:r>
            <a:r>
              <a:rPr lang="en-US" sz="2200" dirty="0"/>
              <a:t>for travel. </a:t>
            </a:r>
          </a:p>
        </p:txBody>
      </p:sp>
    </p:spTree>
    <p:extLst>
      <p:ext uri="{BB962C8B-B14F-4D97-AF65-F5344CB8AC3E}">
        <p14:creationId xmlns:p14="http://schemas.microsoft.com/office/powerpoint/2010/main" val="1256342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dirty="0"/>
              <a:t>Video Links</a:t>
            </a:r>
          </a:p>
        </p:txBody>
      </p:sp>
      <p:sp>
        <p:nvSpPr>
          <p:cNvPr id="3" name="Content Placeholder 2"/>
          <p:cNvSpPr>
            <a:spLocks noGrp="1"/>
          </p:cNvSpPr>
          <p:nvPr>
            <p:ph idx="4294967295"/>
          </p:nvPr>
        </p:nvSpPr>
        <p:spPr>
          <a:xfrm>
            <a:off x="838200" y="1825625"/>
            <a:ext cx="10515600" cy="4351338"/>
          </a:xfrm>
        </p:spPr>
        <p:txBody>
          <a:bodyPr>
            <a:normAutofit fontScale="62500" lnSpcReduction="20000"/>
          </a:bodyPr>
          <a:lstStyle/>
          <a:p>
            <a:pPr lvl="0"/>
            <a:r>
              <a:rPr lang="en-US" dirty="0"/>
              <a:t>Aruba Health and Happiness Code </a:t>
            </a:r>
            <a:r>
              <a:rPr lang="en-US" dirty="0">
                <a:sym typeface="Wingdings" pitchFamily="2" charset="2"/>
              </a:rPr>
              <a:t></a:t>
            </a:r>
            <a:r>
              <a:rPr lang="en-US" dirty="0"/>
              <a:t> </a:t>
            </a:r>
            <a:r>
              <a:rPr lang="en-US" dirty="0">
                <a:hlinkClick r:id="rId3">
                  <a:extLst>
                    <a:ext uri="{A12FA001-AC4F-418D-AE19-62706E023703}">
                      <ahyp:hlinkClr xmlns:ahyp="http://schemas.microsoft.com/office/drawing/2018/hyperlinkcolor" val="tx"/>
                    </a:ext>
                  </a:extLst>
                </a:hlinkClick>
              </a:rPr>
              <a:t>https://www.youtube.com/watch?v=emc3nL4GKps</a:t>
            </a:r>
            <a:r>
              <a:rPr lang="en-US" dirty="0"/>
              <a:t> </a:t>
            </a:r>
          </a:p>
          <a:p>
            <a:pPr lvl="0"/>
            <a:r>
              <a:rPr lang="en-US" dirty="0"/>
              <a:t>COVID-19 Domino Effect Human </a:t>
            </a:r>
            <a:r>
              <a:rPr lang="en-US" dirty="0">
                <a:sym typeface="Wingdings" pitchFamily="2" charset="2"/>
              </a:rPr>
              <a:t></a:t>
            </a:r>
            <a:r>
              <a:rPr lang="en-US" dirty="0"/>
              <a:t> </a:t>
            </a:r>
            <a:r>
              <a:rPr lang="en-US" dirty="0">
                <a:hlinkClick r:id="rId4">
                  <a:extLst>
                    <a:ext uri="{A12FA001-AC4F-418D-AE19-62706E023703}">
                      <ahyp:hlinkClr xmlns:ahyp="http://schemas.microsoft.com/office/drawing/2018/hyperlinkcolor" val="tx"/>
                    </a:ext>
                  </a:extLst>
                </a:hlinkClick>
              </a:rPr>
              <a:t>https://www.youtube.com/watch?v=vDpWjVYFOKI</a:t>
            </a:r>
            <a:r>
              <a:rPr lang="en-US" dirty="0"/>
              <a:t> </a:t>
            </a:r>
          </a:p>
          <a:p>
            <a:pPr lvl="0"/>
            <a:r>
              <a:rPr lang="en-US" dirty="0"/>
              <a:t>COVID-19 Mental Health Care </a:t>
            </a:r>
            <a:r>
              <a:rPr lang="en-US" dirty="0">
                <a:sym typeface="Wingdings" pitchFamily="2" charset="2"/>
              </a:rPr>
              <a:t></a:t>
            </a:r>
            <a:r>
              <a:rPr lang="en-US" dirty="0"/>
              <a:t> </a:t>
            </a:r>
            <a:r>
              <a:rPr lang="en-US" dirty="0">
                <a:hlinkClick r:id="rId5">
                  <a:extLst>
                    <a:ext uri="{A12FA001-AC4F-418D-AE19-62706E023703}">
                      <ahyp:hlinkClr xmlns:ahyp="http://schemas.microsoft.com/office/drawing/2018/hyperlinkcolor" val="tx"/>
                    </a:ext>
                  </a:extLst>
                </a:hlinkClick>
              </a:rPr>
              <a:t>https://www.youtube.com/watch?v=EW8GZa7zp9g</a:t>
            </a:r>
            <a:endParaRPr lang="en-US" dirty="0"/>
          </a:p>
          <a:p>
            <a:pPr lvl="0"/>
            <a:r>
              <a:rPr lang="en-US" dirty="0"/>
              <a:t>My Travel Pledge </a:t>
            </a:r>
            <a:r>
              <a:rPr lang="en-US" dirty="0">
                <a:sym typeface="Wingdings" pitchFamily="2" charset="2"/>
              </a:rPr>
              <a:t></a:t>
            </a:r>
            <a:r>
              <a:rPr lang="en-US" dirty="0"/>
              <a:t> </a:t>
            </a:r>
            <a:r>
              <a:rPr lang="en-US" dirty="0">
                <a:hlinkClick r:id="rId6">
                  <a:extLst>
                    <a:ext uri="{A12FA001-AC4F-418D-AE19-62706E023703}">
                      <ahyp:hlinkClr xmlns:ahyp="http://schemas.microsoft.com/office/drawing/2018/hyperlinkcolor" val="tx"/>
                    </a:ext>
                  </a:extLst>
                </a:hlinkClick>
              </a:rPr>
              <a:t>https://www.youtube.com/watch?v=cmCbmGH7JmI</a:t>
            </a:r>
            <a:r>
              <a:rPr lang="en-US" dirty="0"/>
              <a:t> </a:t>
            </a:r>
          </a:p>
          <a:p>
            <a:pPr lvl="0"/>
            <a:r>
              <a:rPr lang="en-US" dirty="0"/>
              <a:t>New English Words and COVID-19 </a:t>
            </a:r>
            <a:r>
              <a:rPr lang="en-US" dirty="0">
                <a:sym typeface="Wingdings" pitchFamily="2" charset="2"/>
              </a:rPr>
              <a:t></a:t>
            </a:r>
            <a:r>
              <a:rPr lang="en-US" dirty="0"/>
              <a:t> </a:t>
            </a:r>
            <a:r>
              <a:rPr lang="en-US" dirty="0">
                <a:hlinkClick r:id="rId7">
                  <a:extLst>
                    <a:ext uri="{A12FA001-AC4F-418D-AE19-62706E023703}">
                      <ahyp:hlinkClr xmlns:ahyp="http://schemas.microsoft.com/office/drawing/2018/hyperlinkcolor" val="tx"/>
                    </a:ext>
                  </a:extLst>
                </a:hlinkClick>
              </a:rPr>
              <a:t>https://www.youtube.com/watch?v=mVYI2gxX0IQ</a:t>
            </a:r>
            <a:r>
              <a:rPr lang="en-US" dirty="0"/>
              <a:t> </a:t>
            </a:r>
          </a:p>
          <a:p>
            <a:pPr lvl="0"/>
            <a:r>
              <a:rPr lang="en-US" dirty="0"/>
              <a:t> Zoom offers Las Vegas Backgrounds </a:t>
            </a:r>
            <a:r>
              <a:rPr lang="en-US" dirty="0">
                <a:sym typeface="Wingdings" pitchFamily="2" charset="2"/>
              </a:rPr>
              <a:t></a:t>
            </a:r>
            <a:r>
              <a:rPr lang="en-US" dirty="0"/>
              <a:t> </a:t>
            </a:r>
            <a:r>
              <a:rPr lang="en-US" dirty="0">
                <a:hlinkClick r:id="rId8">
                  <a:extLst>
                    <a:ext uri="{A12FA001-AC4F-418D-AE19-62706E023703}">
                      <ahyp:hlinkClr xmlns:ahyp="http://schemas.microsoft.com/office/drawing/2018/hyperlinkcolor" val="tx"/>
                    </a:ext>
                  </a:extLst>
                </a:hlinkClick>
              </a:rPr>
              <a:t>https://www.youtube.com/watch?v=zkGJru61BbQ</a:t>
            </a:r>
            <a:r>
              <a:rPr lang="en-US" dirty="0"/>
              <a:t> </a:t>
            </a:r>
          </a:p>
          <a:p>
            <a:pPr lvl="0"/>
            <a:r>
              <a:rPr lang="en-US" dirty="0"/>
              <a:t>COVID-19: Carbon emissions and climate change (UEA London Lectures 2020) </a:t>
            </a:r>
            <a:r>
              <a:rPr lang="en-US" dirty="0">
                <a:sym typeface="Wingdings" pitchFamily="2" charset="2"/>
              </a:rPr>
              <a:t></a:t>
            </a:r>
            <a:r>
              <a:rPr lang="en-US" dirty="0"/>
              <a:t> </a:t>
            </a:r>
            <a:r>
              <a:rPr lang="en-US" dirty="0">
                <a:hlinkClick r:id="rId9">
                  <a:extLst>
                    <a:ext uri="{A12FA001-AC4F-418D-AE19-62706E023703}">
                      <ahyp:hlinkClr xmlns:ahyp="http://schemas.microsoft.com/office/drawing/2018/hyperlinkcolor" val="tx"/>
                    </a:ext>
                  </a:extLst>
                </a:hlinkClick>
              </a:rPr>
              <a:t>https://www.youtube.com/watch?v=CB2yPX8FH2c</a:t>
            </a:r>
            <a:r>
              <a:rPr lang="en-US" dirty="0"/>
              <a:t> , 3:40-25:47 about the world before COVID-19 and trends in global carbon emissions, separating data by sector, and UEA Professor Corinne Le </a:t>
            </a:r>
            <a:r>
              <a:rPr lang="en-US" dirty="0" err="1"/>
              <a:t>Quere’s</a:t>
            </a:r>
            <a:r>
              <a:rPr lang="en-US" dirty="0"/>
              <a:t> expertise on how to act post-COVID-19 to help meet climate commitments  </a:t>
            </a:r>
          </a:p>
          <a:p>
            <a:pPr lvl="0"/>
            <a:r>
              <a:rPr lang="en-US" dirty="0"/>
              <a:t>WORLD VS VIRUS PODCAST | EP 6: Can Climate Action survive COVID-19? ft. Greenpeace's Jennifer Morgan </a:t>
            </a:r>
            <a:r>
              <a:rPr lang="en-US" dirty="0">
                <a:sym typeface="Wingdings" pitchFamily="2" charset="2"/>
              </a:rPr>
              <a:t></a:t>
            </a:r>
            <a:r>
              <a:rPr lang="en-US" dirty="0"/>
              <a:t> </a:t>
            </a:r>
            <a:r>
              <a:rPr lang="en-US" dirty="0">
                <a:hlinkClick r:id="rId10">
                  <a:extLst>
                    <a:ext uri="{A12FA001-AC4F-418D-AE19-62706E023703}">
                      <ahyp:hlinkClr xmlns:ahyp="http://schemas.microsoft.com/office/drawing/2018/hyperlinkcolor" val="tx"/>
                    </a:ext>
                  </a:extLst>
                </a:hlinkClick>
              </a:rPr>
              <a:t>https://www.youtube.com/watch?v=UPbrNRU0gWk</a:t>
            </a:r>
            <a:r>
              <a:rPr lang="en-US" dirty="0"/>
              <a:t> </a:t>
            </a:r>
          </a:p>
          <a:p>
            <a:pPr lvl="0"/>
            <a:r>
              <a:rPr lang="en-US" dirty="0"/>
              <a:t>Insider Video: Bruce Poon Tip’s Vision for Travel After the Crisis </a:t>
            </a:r>
            <a:r>
              <a:rPr lang="en-US" dirty="0">
                <a:sym typeface="Wingdings" pitchFamily="2" charset="2"/>
              </a:rPr>
              <a:t></a:t>
            </a:r>
            <a:r>
              <a:rPr lang="en-US" dirty="0"/>
              <a:t> </a:t>
            </a:r>
            <a:r>
              <a:rPr lang="en-US" dirty="0">
                <a:hlinkClick r:id="rId11">
                  <a:extLst>
                    <a:ext uri="{A12FA001-AC4F-418D-AE19-62706E023703}">
                      <ahyp:hlinkClr xmlns:ahyp="http://schemas.microsoft.com/office/drawing/2018/hyperlinkcolor" val="tx"/>
                    </a:ext>
                  </a:extLst>
                </a:hlinkClick>
              </a:rPr>
              <a:t>https://www.youtube.com/watch?v=bsPX6zVKaM0</a:t>
            </a:r>
            <a:r>
              <a:rPr lang="en-US" dirty="0"/>
              <a:t> </a:t>
            </a:r>
          </a:p>
          <a:p>
            <a:pPr lvl="0"/>
            <a:r>
              <a:rPr lang="en-US" dirty="0"/>
              <a:t>Italy to reopen for tourists after strict coronavirus lockdown | DW News </a:t>
            </a:r>
            <a:r>
              <a:rPr lang="en-US" dirty="0">
                <a:sym typeface="Wingdings" pitchFamily="2" charset="2"/>
              </a:rPr>
              <a:t></a:t>
            </a:r>
            <a:r>
              <a:rPr lang="en-US" dirty="0"/>
              <a:t> </a:t>
            </a:r>
            <a:r>
              <a:rPr lang="en-US" dirty="0">
                <a:hlinkClick r:id="rId12">
                  <a:extLst>
                    <a:ext uri="{A12FA001-AC4F-418D-AE19-62706E023703}">
                      <ahyp:hlinkClr xmlns:ahyp="http://schemas.microsoft.com/office/drawing/2018/hyperlinkcolor" val="tx"/>
                    </a:ext>
                  </a:extLst>
                </a:hlinkClick>
              </a:rPr>
              <a:t>https://www.youtube.com/watch?v=HRzkEARcLCQ</a:t>
            </a:r>
            <a:r>
              <a:rPr lang="en-US" dirty="0"/>
              <a:t> </a:t>
            </a:r>
          </a:p>
          <a:p>
            <a:endParaRPr lang="en-US" dirty="0"/>
          </a:p>
        </p:txBody>
      </p:sp>
    </p:spTree>
    <p:extLst>
      <p:ext uri="{BB962C8B-B14F-4D97-AF65-F5344CB8AC3E}">
        <p14:creationId xmlns:p14="http://schemas.microsoft.com/office/powerpoint/2010/main" val="1631915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0"/>
            <a:ext cx="10515600" cy="1224644"/>
          </a:xfrm>
        </p:spPr>
        <p:txBody>
          <a:bodyPr/>
          <a:lstStyle/>
          <a:p>
            <a:pPr algn="ctr"/>
            <a:r>
              <a:rPr lang="en-US" dirty="0"/>
              <a:t>Topics Covered</a:t>
            </a:r>
          </a:p>
        </p:txBody>
      </p:sp>
      <p:sp>
        <p:nvSpPr>
          <p:cNvPr id="3" name="Content Placeholder 2"/>
          <p:cNvSpPr>
            <a:spLocks noGrp="1"/>
          </p:cNvSpPr>
          <p:nvPr>
            <p:ph idx="4294967295"/>
          </p:nvPr>
        </p:nvSpPr>
        <p:spPr>
          <a:xfrm>
            <a:off x="838200" y="1825625"/>
            <a:ext cx="10515600" cy="4351338"/>
          </a:xfrm>
        </p:spPr>
        <p:txBody>
          <a:bodyPr>
            <a:normAutofit/>
          </a:bodyPr>
          <a:lstStyle/>
          <a:p>
            <a:r>
              <a:rPr lang="en-US" dirty="0"/>
              <a:t>Case Study: Bringing the ‘happy’ back to Aruba</a:t>
            </a:r>
          </a:p>
          <a:p>
            <a:r>
              <a:rPr lang="en-US" dirty="0"/>
              <a:t>Economic Impacts</a:t>
            </a:r>
          </a:p>
          <a:p>
            <a:r>
              <a:rPr lang="en-US" dirty="0"/>
              <a:t>Social Impacts</a:t>
            </a:r>
          </a:p>
          <a:p>
            <a:r>
              <a:rPr lang="en-US" dirty="0"/>
              <a:t>Environmental Impacts </a:t>
            </a:r>
          </a:p>
          <a:p>
            <a:r>
              <a:rPr lang="en-US" dirty="0"/>
              <a:t>Case Study: Italy: ”It was like having the rug pulled out.”</a:t>
            </a:r>
            <a:endParaRPr lang="en-US" dirty="0">
              <a:effectLst/>
            </a:endParaRPr>
          </a:p>
        </p:txBody>
      </p:sp>
    </p:spTree>
    <p:extLst>
      <p:ext uri="{BB962C8B-B14F-4D97-AF65-F5344CB8AC3E}">
        <p14:creationId xmlns:p14="http://schemas.microsoft.com/office/powerpoint/2010/main" val="3708742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normAutofit/>
          </a:bodyPr>
          <a:lstStyle/>
          <a:p>
            <a:r>
              <a:rPr lang="en-US" b="1" dirty="0"/>
              <a:t>Case Study: Bringing the ‘happy’ back to Aruba </a:t>
            </a:r>
            <a:br>
              <a:rPr lang="en-US" dirty="0"/>
            </a:br>
            <a:endParaRPr lang="en-US" dirty="0"/>
          </a:p>
        </p:txBody>
      </p:sp>
      <p:pic>
        <p:nvPicPr>
          <p:cNvPr id="5" name="Content Placeholder 4" descr="A close up of a sign&#10;&#10;Description automatically generated">
            <a:extLst>
              <a:ext uri="{FF2B5EF4-FFF2-40B4-BE49-F238E27FC236}">
                <a16:creationId xmlns:a16="http://schemas.microsoft.com/office/drawing/2014/main" id="{4F2F1760-16B9-4345-B628-D8CCF0E0A0D5}"/>
              </a:ext>
            </a:extLst>
          </p:cNvPr>
          <p:cNvPicPr>
            <a:picLocks noGrp="1" noChangeAspect="1"/>
          </p:cNvPicPr>
          <p:nvPr>
            <p:ph idx="4294967295"/>
          </p:nvPr>
        </p:nvPicPr>
        <p:blipFill>
          <a:blip r:embed="rId3"/>
          <a:stretch>
            <a:fillRect/>
          </a:stretch>
        </p:blipFill>
        <p:spPr>
          <a:xfrm>
            <a:off x="6926580" y="1690688"/>
            <a:ext cx="4968240" cy="4351338"/>
          </a:xfrm>
        </p:spPr>
      </p:pic>
      <p:sp>
        <p:nvSpPr>
          <p:cNvPr id="3" name="TextBox 2">
            <a:extLst>
              <a:ext uri="{FF2B5EF4-FFF2-40B4-BE49-F238E27FC236}">
                <a16:creationId xmlns:a16="http://schemas.microsoft.com/office/drawing/2014/main" id="{50F02DD9-35D3-4E43-8084-24B516E6804E}"/>
              </a:ext>
            </a:extLst>
          </p:cNvPr>
          <p:cNvSpPr txBox="1"/>
          <p:nvPr/>
        </p:nvSpPr>
        <p:spPr>
          <a:xfrm>
            <a:off x="297180" y="1164908"/>
            <a:ext cx="6469380" cy="5909310"/>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Caribbean countries, making up a very tourism-dependent region of the world, attracted more than 31 million visitors in 2019, but tourism in the Caribbean was expected to decline by 60-70% from April to December 2020.</a:t>
            </a:r>
          </a:p>
          <a:p>
            <a:pPr marL="285750" indent="-285750">
              <a:buFont typeface="Arial" panose="020B0604020202020204" pitchFamily="34" charset="0"/>
              <a:buChar char="•"/>
            </a:pPr>
            <a:r>
              <a:rPr lang="en-US" sz="2400" dirty="0"/>
              <a:t>Tourism money is important for pumping money into the economy.</a:t>
            </a:r>
          </a:p>
          <a:p>
            <a:pPr marL="285750" indent="-285750">
              <a:buFont typeface="Arial" panose="020B0604020202020204" pitchFamily="34" charset="0"/>
              <a:buChar char="•"/>
            </a:pPr>
            <a:r>
              <a:rPr lang="en-US" sz="2400" dirty="0"/>
              <a:t>Dependency on tourism causes destinations like Aruba to have enormous pressure to re-open borders to visitors.</a:t>
            </a:r>
          </a:p>
          <a:p>
            <a:pPr marL="285750" indent="-285750">
              <a:buFont typeface="Arial" panose="020B0604020202020204" pitchFamily="34" charset="0"/>
              <a:buChar char="•"/>
            </a:pPr>
            <a:r>
              <a:rPr lang="en-US" sz="2400" dirty="0"/>
              <a:t>An </a:t>
            </a:r>
            <a:r>
              <a:rPr lang="en-US" sz="2400" i="1" dirty="0"/>
              <a:t>Aruba Health &amp; Happiness Code</a:t>
            </a:r>
            <a:r>
              <a:rPr lang="en-US" sz="2400" dirty="0"/>
              <a:t> was designed to endure Aruba’s visitors that the island was dedicated to upholding the highest health and safety protocols.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1755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Economic Impacts</a:t>
            </a:r>
          </a:p>
        </p:txBody>
      </p:sp>
      <p:pic>
        <p:nvPicPr>
          <p:cNvPr id="19" name="Content Placeholder 18" descr="A screenshot of a cell phone&#10;&#10;Description automatically generated">
            <a:extLst>
              <a:ext uri="{FF2B5EF4-FFF2-40B4-BE49-F238E27FC236}">
                <a16:creationId xmlns:a16="http://schemas.microsoft.com/office/drawing/2014/main" id="{AB9A1355-8877-CF42-A9D6-5180E2C6BB1F}"/>
              </a:ext>
            </a:extLst>
          </p:cNvPr>
          <p:cNvPicPr>
            <a:picLocks noGrp="1" noChangeAspect="1"/>
          </p:cNvPicPr>
          <p:nvPr>
            <p:ph idx="4294967295"/>
          </p:nvPr>
        </p:nvPicPr>
        <p:blipFill>
          <a:blip r:embed="rId2"/>
          <a:stretch>
            <a:fillRect/>
          </a:stretch>
        </p:blipFill>
        <p:spPr>
          <a:xfrm>
            <a:off x="5783580" y="1690688"/>
            <a:ext cx="6186036" cy="4738688"/>
          </a:xfrm>
        </p:spPr>
      </p:pic>
      <p:sp>
        <p:nvSpPr>
          <p:cNvPr id="4" name="TextBox 3">
            <a:extLst>
              <a:ext uri="{FF2B5EF4-FFF2-40B4-BE49-F238E27FC236}">
                <a16:creationId xmlns:a16="http://schemas.microsoft.com/office/drawing/2014/main" id="{7C2A3624-893E-C24D-80DD-76F43FF88D1D}"/>
              </a:ext>
            </a:extLst>
          </p:cNvPr>
          <p:cNvSpPr txBox="1"/>
          <p:nvPr/>
        </p:nvSpPr>
        <p:spPr>
          <a:xfrm>
            <a:off x="34181" y="1508506"/>
            <a:ext cx="529198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WTTC predicted that the impact of COVID-19 on travel would be five times worse than the 2008 global financial crisis, with over 100 million jobs lost in 2020.</a:t>
            </a:r>
          </a:p>
          <a:p>
            <a:pPr marL="285750" indent="-285750">
              <a:buFont typeface="Arial" panose="020B0604020202020204" pitchFamily="34" charset="0"/>
              <a:buChar char="•"/>
            </a:pPr>
            <a:r>
              <a:rPr lang="en-US" sz="2400" dirty="0"/>
              <a:t>The most sever economic devastation is likely seen in the small island nations that have staked their entire economies on overseas travelers visiting those destinations’ beaches and resorts.</a:t>
            </a:r>
          </a:p>
        </p:txBody>
      </p:sp>
    </p:spTree>
    <p:extLst>
      <p:ext uri="{BB962C8B-B14F-4D97-AF65-F5344CB8AC3E}">
        <p14:creationId xmlns:p14="http://schemas.microsoft.com/office/powerpoint/2010/main" val="149332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800099"/>
            <a:ext cx="10515600" cy="2490788"/>
          </a:xfrm>
        </p:spPr>
        <p:txBody>
          <a:bodyPr/>
          <a:lstStyle/>
          <a:p>
            <a:r>
              <a:rPr lang="en-US" b="1" dirty="0"/>
              <a:t>Economic Impacts</a:t>
            </a:r>
          </a:p>
        </p:txBody>
      </p:sp>
      <p:pic>
        <p:nvPicPr>
          <p:cNvPr id="5" name="Content Placeholder 4" descr="A screenshot of a cell phone&#10;&#10;Description automatically generated">
            <a:extLst>
              <a:ext uri="{FF2B5EF4-FFF2-40B4-BE49-F238E27FC236}">
                <a16:creationId xmlns:a16="http://schemas.microsoft.com/office/drawing/2014/main" id="{B62C5072-720F-1849-BF76-8A454DFB1437}"/>
              </a:ext>
            </a:extLst>
          </p:cNvPr>
          <p:cNvPicPr>
            <a:picLocks noGrp="1" noChangeAspect="1"/>
          </p:cNvPicPr>
          <p:nvPr>
            <p:ph idx="4294967295"/>
          </p:nvPr>
        </p:nvPicPr>
        <p:blipFill>
          <a:blip r:embed="rId2"/>
          <a:stretch>
            <a:fillRect/>
          </a:stretch>
        </p:blipFill>
        <p:spPr>
          <a:xfrm>
            <a:off x="114859" y="1307408"/>
            <a:ext cx="4243184" cy="4243184"/>
          </a:xfrm>
        </p:spPr>
      </p:pic>
      <p:sp>
        <p:nvSpPr>
          <p:cNvPr id="4" name="TextBox 3">
            <a:extLst>
              <a:ext uri="{FF2B5EF4-FFF2-40B4-BE49-F238E27FC236}">
                <a16:creationId xmlns:a16="http://schemas.microsoft.com/office/drawing/2014/main" id="{207BABDC-88D4-2348-9DD8-C0E008858786}"/>
              </a:ext>
            </a:extLst>
          </p:cNvPr>
          <p:cNvSpPr txBox="1"/>
          <p:nvPr/>
        </p:nvSpPr>
        <p:spPr>
          <a:xfrm>
            <a:off x="8115927" y="583565"/>
            <a:ext cx="4076073" cy="5909310"/>
          </a:xfrm>
          <a:prstGeom prst="rect">
            <a:avLst/>
          </a:prstGeom>
          <a:noFill/>
        </p:spPr>
        <p:txBody>
          <a:bodyPr wrap="square" rtlCol="0">
            <a:spAutoFit/>
          </a:bodyPr>
          <a:lstStyle/>
          <a:p>
            <a:pPr marL="285750" indent="-285750">
              <a:buFont typeface="Arial" panose="020B0604020202020204" pitchFamily="34" charset="0"/>
              <a:buChar char="•"/>
            </a:pPr>
            <a:r>
              <a:rPr lang="en-US" sz="2000" dirty="0"/>
              <a:t>In absolute numbers, tourism in the US will see the greatest losses from COVID-19.</a:t>
            </a:r>
          </a:p>
          <a:p>
            <a:pPr marL="285750" indent="-285750">
              <a:buFont typeface="Arial" panose="020B0604020202020204" pitchFamily="34" charset="0"/>
              <a:buChar char="•"/>
            </a:pPr>
            <a:r>
              <a:rPr lang="en-US" sz="2000" dirty="0"/>
              <a:t>Including the loss of domestic tourism, the US was forecast to suffer a $519 billion declines in direct travel expenditures due to the pandemic.</a:t>
            </a:r>
          </a:p>
          <a:p>
            <a:pPr marL="285750" indent="-285750">
              <a:buFont typeface="Arial" panose="020B0604020202020204" pitchFamily="34" charset="0"/>
              <a:buChar char="•"/>
            </a:pPr>
            <a:r>
              <a:rPr lang="en-US" sz="2000" dirty="0"/>
              <a:t>Food services was set to have the highest fall in direct spending, followed by the lodging and air transportation sectors.</a:t>
            </a:r>
          </a:p>
          <a:p>
            <a:pPr marL="285750" indent="-285750">
              <a:buFont typeface="Arial" panose="020B0604020202020204" pitchFamily="34" charset="0"/>
              <a:buChar char="•"/>
            </a:pPr>
            <a:r>
              <a:rPr lang="en-US" sz="2000" dirty="0"/>
              <a:t>Suspended travel to slow the spread of the virus influenced stock markers everywhere to crash, led by airlines, cruise operators and online booking agencies.</a:t>
            </a:r>
          </a:p>
          <a:p>
            <a:pPr marL="285750" indent="-285750">
              <a:buFont typeface="Arial" panose="020B0604020202020204" pitchFamily="34" charset="0"/>
              <a:buChar char="•"/>
            </a:pPr>
            <a:endParaRPr lang="en-US" dirty="0"/>
          </a:p>
        </p:txBody>
      </p:sp>
      <p:pic>
        <p:nvPicPr>
          <p:cNvPr id="6" name="Content Placeholder 4" descr="A screenshot of a cell phone&#10;&#10;Description automatically generated">
            <a:extLst>
              <a:ext uri="{FF2B5EF4-FFF2-40B4-BE49-F238E27FC236}">
                <a16:creationId xmlns:a16="http://schemas.microsoft.com/office/drawing/2014/main" id="{454CF881-FA06-2947-916B-E0E1752E5017}"/>
              </a:ext>
            </a:extLst>
          </p:cNvPr>
          <p:cNvPicPr>
            <a:picLocks noChangeAspect="1"/>
          </p:cNvPicPr>
          <p:nvPr/>
        </p:nvPicPr>
        <p:blipFill>
          <a:blip r:embed="rId3"/>
          <a:stretch>
            <a:fillRect/>
          </a:stretch>
        </p:blipFill>
        <p:spPr>
          <a:xfrm>
            <a:off x="4326654" y="2121408"/>
            <a:ext cx="3789273" cy="4736592"/>
          </a:xfrm>
          <a:prstGeom prst="rect">
            <a:avLst/>
          </a:prstGeom>
        </p:spPr>
      </p:pic>
    </p:spTree>
    <p:extLst>
      <p:ext uri="{BB962C8B-B14F-4D97-AF65-F5344CB8AC3E}">
        <p14:creationId xmlns:p14="http://schemas.microsoft.com/office/powerpoint/2010/main" val="299124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Economic Impacts</a:t>
            </a:r>
          </a:p>
        </p:txBody>
      </p:sp>
      <p:pic>
        <p:nvPicPr>
          <p:cNvPr id="5" name="Content Placeholder 4">
            <a:extLst>
              <a:ext uri="{FF2B5EF4-FFF2-40B4-BE49-F238E27FC236}">
                <a16:creationId xmlns:a16="http://schemas.microsoft.com/office/drawing/2014/main" id="{64CCC039-F1E1-7549-87A9-316E428288B8}"/>
              </a:ext>
            </a:extLst>
          </p:cNvPr>
          <p:cNvPicPr>
            <a:picLocks noGrp="1" noChangeAspect="1"/>
          </p:cNvPicPr>
          <p:nvPr>
            <p:ph idx="4294967295"/>
          </p:nvPr>
        </p:nvPicPr>
        <p:blipFill>
          <a:blip r:embed="rId2"/>
          <a:stretch>
            <a:fillRect/>
          </a:stretch>
        </p:blipFill>
        <p:spPr>
          <a:xfrm>
            <a:off x="7261626" y="365125"/>
            <a:ext cx="4598011" cy="5950367"/>
          </a:xfrm>
        </p:spPr>
      </p:pic>
      <p:sp>
        <p:nvSpPr>
          <p:cNvPr id="4" name="TextBox 3">
            <a:extLst>
              <a:ext uri="{FF2B5EF4-FFF2-40B4-BE49-F238E27FC236}">
                <a16:creationId xmlns:a16="http://schemas.microsoft.com/office/drawing/2014/main" id="{7254DB0D-40A9-C74B-9F59-1EC3AC80903D}"/>
              </a:ext>
            </a:extLst>
          </p:cNvPr>
          <p:cNvSpPr txBox="1"/>
          <p:nvPr/>
        </p:nvSpPr>
        <p:spPr>
          <a:xfrm>
            <a:off x="-1" y="1382409"/>
            <a:ext cx="6755787" cy="2554545"/>
          </a:xfrm>
          <a:prstGeom prst="rect">
            <a:avLst/>
          </a:prstGeom>
          <a:noFill/>
        </p:spPr>
        <p:txBody>
          <a:bodyPr wrap="square" rtlCol="0">
            <a:spAutoFit/>
          </a:bodyPr>
          <a:lstStyle/>
          <a:p>
            <a:pPr marL="285750" indent="-285750">
              <a:buFont typeface="Arial" panose="020B0604020202020204" pitchFamily="34" charset="0"/>
              <a:buChar char="•"/>
            </a:pPr>
            <a:r>
              <a:rPr lang="en-US" dirty="0"/>
              <a:t>The cancelation of events, large and small, had devastating impacts on host destinations.</a:t>
            </a:r>
          </a:p>
          <a:p>
            <a:pPr marL="285750" indent="-285750">
              <a:buFont typeface="Arial" panose="020B0604020202020204" pitchFamily="34" charset="0"/>
              <a:buChar char="•"/>
            </a:pPr>
            <a:r>
              <a:rPr lang="en-US" dirty="0"/>
              <a:t>The AHLA found that as of May 6, nearly 7 out of 10 hotel rooms were empty across the US and hotels had already lost more than $21 billion in room revenue.</a:t>
            </a:r>
          </a:p>
          <a:p>
            <a:pPr marL="285750" indent="-285750">
              <a:buFont typeface="Arial" panose="020B0604020202020204" pitchFamily="34" charset="0"/>
              <a:buChar char="•"/>
            </a:pPr>
            <a:r>
              <a:rPr lang="en-US" dirty="0"/>
              <a:t>Major hotel managers reported suffering significant layoffs and furloughs.</a:t>
            </a:r>
          </a:p>
          <a:p>
            <a:pPr marL="285750" indent="-285750">
              <a:buFont typeface="Arial" panose="020B0604020202020204" pitchFamily="34" charset="0"/>
              <a:buChar char="•"/>
            </a:pPr>
            <a:r>
              <a:rPr lang="en-US" dirty="0"/>
              <a:t>Closing the doors of hotels puts many small businesses at risk.</a:t>
            </a:r>
          </a:p>
          <a:p>
            <a:pPr marL="285750" indent="-285750">
              <a:buFont typeface="Arial" panose="020B0604020202020204" pitchFamily="34" charset="0"/>
              <a:buChar char="•"/>
            </a:pPr>
            <a:endParaRPr lang="en-US" sz="1600" dirty="0"/>
          </a:p>
        </p:txBody>
      </p:sp>
      <p:pic>
        <p:nvPicPr>
          <p:cNvPr id="6" name="Content Placeholder 4" descr="A group of people standing next to a child&#10;&#10;Description automatically generated">
            <a:extLst>
              <a:ext uri="{FF2B5EF4-FFF2-40B4-BE49-F238E27FC236}">
                <a16:creationId xmlns:a16="http://schemas.microsoft.com/office/drawing/2014/main" id="{B4232BCC-79C4-6B4C-B72B-0D78DCA1295B}"/>
              </a:ext>
            </a:extLst>
          </p:cNvPr>
          <p:cNvPicPr>
            <a:picLocks noChangeAspect="1"/>
          </p:cNvPicPr>
          <p:nvPr/>
        </p:nvPicPr>
        <p:blipFill>
          <a:blip r:embed="rId3"/>
          <a:stretch>
            <a:fillRect/>
          </a:stretch>
        </p:blipFill>
        <p:spPr>
          <a:xfrm>
            <a:off x="1715161" y="4056755"/>
            <a:ext cx="4380839" cy="2464222"/>
          </a:xfrm>
          <a:prstGeom prst="rect">
            <a:avLst/>
          </a:prstGeom>
        </p:spPr>
      </p:pic>
    </p:spTree>
    <p:extLst>
      <p:ext uri="{BB962C8B-B14F-4D97-AF65-F5344CB8AC3E}">
        <p14:creationId xmlns:p14="http://schemas.microsoft.com/office/powerpoint/2010/main" val="3315888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846455"/>
          </a:xfrm>
        </p:spPr>
        <p:txBody>
          <a:bodyPr/>
          <a:lstStyle/>
          <a:p>
            <a:r>
              <a:rPr lang="en-US" b="1" dirty="0"/>
              <a:t>Economic Impacts</a:t>
            </a:r>
          </a:p>
        </p:txBody>
      </p:sp>
      <p:pic>
        <p:nvPicPr>
          <p:cNvPr id="5" name="Content Placeholder 4" descr="A sign on the side of a flower garden&#10;&#10;Description automatically generated">
            <a:extLst>
              <a:ext uri="{FF2B5EF4-FFF2-40B4-BE49-F238E27FC236}">
                <a16:creationId xmlns:a16="http://schemas.microsoft.com/office/drawing/2014/main" id="{407595CE-3E82-0249-B3EB-8A61305B3913}"/>
              </a:ext>
            </a:extLst>
          </p:cNvPr>
          <p:cNvPicPr>
            <a:picLocks noGrp="1" noChangeAspect="1"/>
          </p:cNvPicPr>
          <p:nvPr>
            <p:ph idx="4294967295"/>
          </p:nvPr>
        </p:nvPicPr>
        <p:blipFill>
          <a:blip r:embed="rId2"/>
          <a:stretch>
            <a:fillRect/>
          </a:stretch>
        </p:blipFill>
        <p:spPr>
          <a:xfrm>
            <a:off x="6096000" y="1734125"/>
            <a:ext cx="5801784" cy="4351338"/>
          </a:xfrm>
        </p:spPr>
      </p:pic>
      <p:sp>
        <p:nvSpPr>
          <p:cNvPr id="4" name="TextBox 3">
            <a:extLst>
              <a:ext uri="{FF2B5EF4-FFF2-40B4-BE49-F238E27FC236}">
                <a16:creationId xmlns:a16="http://schemas.microsoft.com/office/drawing/2014/main" id="{DB2B1D98-D08D-2548-AB6D-B96D0DF10EF1}"/>
              </a:ext>
            </a:extLst>
          </p:cNvPr>
          <p:cNvSpPr txBox="1"/>
          <p:nvPr/>
        </p:nvSpPr>
        <p:spPr>
          <a:xfrm>
            <a:off x="502921" y="1396108"/>
            <a:ext cx="51435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Businesses were forced to close almost overnight in some communities.</a:t>
            </a:r>
          </a:p>
          <a:p>
            <a:pPr marL="285750" indent="-285750">
              <a:buFont typeface="Arial" panose="020B0604020202020204" pitchFamily="34" charset="0"/>
              <a:buChar char="•"/>
            </a:pPr>
            <a:r>
              <a:rPr lang="en-US" sz="2000" dirty="0"/>
              <a:t>Stratford-upon-Avon, the birthplace of the world-famous William Shakespeare, holds and cares for a lot of history, which predicts to fall in income by millions of dollars in 2020.</a:t>
            </a:r>
          </a:p>
          <a:p>
            <a:pPr marL="285750" indent="-285750">
              <a:buFont typeface="Arial" panose="020B0604020202020204" pitchFamily="34" charset="0"/>
              <a:buChar char="•"/>
            </a:pPr>
            <a:r>
              <a:rPr lang="en-US" sz="2000" dirty="0"/>
              <a:t>Regions that usually fill with visitors for specific attractions sat empty, closed to all visitors.</a:t>
            </a:r>
          </a:p>
          <a:p>
            <a:pPr marL="285750" indent="-285750">
              <a:buFont typeface="Arial" panose="020B0604020202020204" pitchFamily="34" charset="0"/>
              <a:buChar char="•"/>
            </a:pPr>
            <a:r>
              <a:rPr lang="en-US" sz="2000" dirty="0"/>
              <a:t>Businesses, especially small businesses, were facing additional costs of starting up again.</a:t>
            </a:r>
          </a:p>
          <a:p>
            <a:pPr marL="285750" indent="-285750">
              <a:buFont typeface="Arial" panose="020B0604020202020204" pitchFamily="34" charset="0"/>
              <a:buChar char="•"/>
            </a:pPr>
            <a:r>
              <a:rPr lang="en-US" sz="2000" dirty="0"/>
              <a:t>Sanitary demands and staffing were large concerns for re-opening to few customers, and many were not able to re-open at all.</a:t>
            </a:r>
            <a:endParaRPr lang="en-US" dirty="0"/>
          </a:p>
        </p:txBody>
      </p:sp>
    </p:spTree>
    <p:extLst>
      <p:ext uri="{BB962C8B-B14F-4D97-AF65-F5344CB8AC3E}">
        <p14:creationId xmlns:p14="http://schemas.microsoft.com/office/powerpoint/2010/main" val="4196600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Social Impacts</a:t>
            </a:r>
          </a:p>
        </p:txBody>
      </p:sp>
      <p:pic>
        <p:nvPicPr>
          <p:cNvPr id="7" name="Content Placeholder 6" descr="A picture containing photo, many, bunch, different&#10;&#10;Description automatically generated">
            <a:extLst>
              <a:ext uri="{FF2B5EF4-FFF2-40B4-BE49-F238E27FC236}">
                <a16:creationId xmlns:a16="http://schemas.microsoft.com/office/drawing/2014/main" id="{BC8A1A38-B205-7440-B0C3-0E444156A8B0}"/>
              </a:ext>
            </a:extLst>
          </p:cNvPr>
          <p:cNvPicPr>
            <a:picLocks noGrp="1" noChangeAspect="1"/>
          </p:cNvPicPr>
          <p:nvPr>
            <p:ph idx="4294967295"/>
          </p:nvPr>
        </p:nvPicPr>
        <p:blipFill>
          <a:blip r:embed="rId2"/>
          <a:stretch>
            <a:fillRect/>
          </a:stretch>
        </p:blipFill>
        <p:spPr>
          <a:xfrm>
            <a:off x="7587575" y="447809"/>
            <a:ext cx="4308096" cy="6093871"/>
          </a:xfrm>
        </p:spPr>
      </p:pic>
      <p:sp>
        <p:nvSpPr>
          <p:cNvPr id="5" name="TextBox 4">
            <a:extLst>
              <a:ext uri="{FF2B5EF4-FFF2-40B4-BE49-F238E27FC236}">
                <a16:creationId xmlns:a16="http://schemas.microsoft.com/office/drawing/2014/main" id="{422751C4-3334-EB4B-A981-D4CE0FE6F7BA}"/>
              </a:ext>
            </a:extLst>
          </p:cNvPr>
          <p:cNvSpPr txBox="1"/>
          <p:nvPr/>
        </p:nvSpPr>
        <p:spPr>
          <a:xfrm>
            <a:off x="296328" y="1547373"/>
            <a:ext cx="6960505"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David </a:t>
            </a:r>
            <a:r>
              <a:rPr lang="en-US" sz="2400" dirty="0" err="1"/>
              <a:t>Malpass</a:t>
            </a:r>
            <a:r>
              <a:rPr lang="en-US" sz="2400" dirty="0"/>
              <a:t>, the president of the World Bank, warned that millions of people would be pushed into extreme poverty by the crisis, and poorer countries would suffer most.</a:t>
            </a:r>
          </a:p>
          <a:p>
            <a:pPr marL="285750" indent="-285750">
              <a:buFont typeface="Arial" panose="020B0604020202020204" pitchFamily="34" charset="0"/>
              <a:buChar char="•"/>
            </a:pPr>
            <a:r>
              <a:rPr lang="en-US" sz="2400" dirty="0"/>
              <a:t>Lockdowns were cut short due to fears of not making enough money to eat and pay for essential water, electricity, and housing.</a:t>
            </a:r>
          </a:p>
          <a:p>
            <a:pPr marL="285750" indent="-285750">
              <a:buFont typeface="Arial" panose="020B0604020202020204" pitchFamily="34" charset="0"/>
              <a:buChar char="•"/>
            </a:pPr>
            <a:r>
              <a:rPr lang="en-US" sz="2400" dirty="0"/>
              <a:t>A United Nations report in May 2020 threw attention onto a mental illness crisis due to deaths, disease, forced isolation, poverty, and anxiety of the pandemic.</a:t>
            </a:r>
          </a:p>
          <a:p>
            <a:pPr marL="285750" indent="-285750">
              <a:buFont typeface="Arial" panose="020B0604020202020204" pitchFamily="34" charset="0"/>
              <a:buChar char="•"/>
            </a:pPr>
            <a:r>
              <a:rPr lang="en-US" sz="2400" dirty="0"/>
              <a:t>Some residents felt uneasy about re-opening to visitors in their local areas and many even put up home-made signs urging non-locals to go home.</a:t>
            </a:r>
          </a:p>
        </p:txBody>
      </p:sp>
    </p:spTree>
    <p:extLst>
      <p:ext uri="{BB962C8B-B14F-4D97-AF65-F5344CB8AC3E}">
        <p14:creationId xmlns:p14="http://schemas.microsoft.com/office/powerpoint/2010/main" val="389095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Social Impacts</a:t>
            </a:r>
          </a:p>
        </p:txBody>
      </p:sp>
      <p:pic>
        <p:nvPicPr>
          <p:cNvPr id="5" name="Content Placeholder 4" descr="Two people standing on a sidewalk&#10;&#10;Description automatically generated">
            <a:extLst>
              <a:ext uri="{FF2B5EF4-FFF2-40B4-BE49-F238E27FC236}">
                <a16:creationId xmlns:a16="http://schemas.microsoft.com/office/drawing/2014/main" id="{1FC0D3B8-BDC0-F44F-B914-359CC794363B}"/>
              </a:ext>
            </a:extLst>
          </p:cNvPr>
          <p:cNvPicPr>
            <a:picLocks noGrp="1" noChangeAspect="1"/>
          </p:cNvPicPr>
          <p:nvPr>
            <p:ph idx="4294967295"/>
          </p:nvPr>
        </p:nvPicPr>
        <p:blipFill>
          <a:blip r:embed="rId3"/>
          <a:stretch>
            <a:fillRect/>
          </a:stretch>
        </p:blipFill>
        <p:spPr>
          <a:xfrm>
            <a:off x="7132320" y="1253331"/>
            <a:ext cx="4789558" cy="4351338"/>
          </a:xfrm>
        </p:spPr>
      </p:pic>
      <p:sp>
        <p:nvSpPr>
          <p:cNvPr id="4" name="TextBox 3">
            <a:extLst>
              <a:ext uri="{FF2B5EF4-FFF2-40B4-BE49-F238E27FC236}">
                <a16:creationId xmlns:a16="http://schemas.microsoft.com/office/drawing/2014/main" id="{D5BC57B0-6150-3040-8708-AE384F26AEF8}"/>
              </a:ext>
            </a:extLst>
          </p:cNvPr>
          <p:cNvSpPr txBox="1"/>
          <p:nvPr/>
        </p:nvSpPr>
        <p:spPr>
          <a:xfrm>
            <a:off x="270122" y="1372275"/>
            <a:ext cx="629412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lockdown period brought on increasing acts of kindness around the world, from delivering food to free exercise classes, free virtual concerts from music stars, donations, and free handmade PPE for essential workers.</a:t>
            </a:r>
          </a:p>
          <a:p>
            <a:pPr marL="285750" indent="-285750">
              <a:buFont typeface="Arial" panose="020B0604020202020204" pitchFamily="34" charset="0"/>
              <a:buChar char="•"/>
            </a:pPr>
            <a:r>
              <a:rPr lang="en-US" sz="2400" dirty="0"/>
              <a:t>Two tourism entrepreneurs launched a campaign to assist the travel sector and essential workers by offering free vacations to healthcare workers from accommodation providers.</a:t>
            </a:r>
          </a:p>
          <a:p>
            <a:pPr marL="285750" indent="-285750">
              <a:buFont typeface="Arial" panose="020B0604020202020204" pitchFamily="34" charset="0"/>
              <a:buChar char="•"/>
            </a:pPr>
            <a:r>
              <a:rPr lang="en-US" sz="2400" dirty="0"/>
              <a:t>Dictionaries were updated to reflect life during the pandemic, adding terms such as ‘social distancing’, ‘self-quarantine’, ‘contact tracing’, ‘self-isolating’, and COVID-19.</a:t>
            </a:r>
          </a:p>
        </p:txBody>
      </p:sp>
    </p:spTree>
    <p:extLst>
      <p:ext uri="{BB962C8B-B14F-4D97-AF65-F5344CB8AC3E}">
        <p14:creationId xmlns:p14="http://schemas.microsoft.com/office/powerpoint/2010/main" val="131278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1496</Words>
  <Application>Microsoft Office PowerPoint</Application>
  <PresentationFormat>Widescreen</PresentationFormat>
  <Paragraphs>86</Paragraphs>
  <Slides>16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Chapter 5: The economic, social and environmental impacts of COVID-19</vt:lpstr>
      <vt:lpstr>Topics Covered</vt:lpstr>
      <vt:lpstr>Case Study: Bringing the ‘happy’ back to Aruba  </vt:lpstr>
      <vt:lpstr>Economic Impacts</vt:lpstr>
      <vt:lpstr>Economic Impacts</vt:lpstr>
      <vt:lpstr>Economic Impacts</vt:lpstr>
      <vt:lpstr>Economic Impacts</vt:lpstr>
      <vt:lpstr>Social Impacts</vt:lpstr>
      <vt:lpstr>Social Impacts</vt:lpstr>
      <vt:lpstr>Social Impacts</vt:lpstr>
      <vt:lpstr>Social Impacts</vt:lpstr>
      <vt:lpstr>Social Impacts</vt:lpstr>
      <vt:lpstr>Environmental Impacts</vt:lpstr>
      <vt:lpstr>Environmental Impacts</vt:lpstr>
      <vt:lpstr>Case Study: Italy: “It was like having the rug pulled out.”</vt:lpstr>
      <vt:lpstr>Video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ANSEL, CAITLIN P</dc:creator>
  <cp:lastModifiedBy>Sally North</cp:lastModifiedBy>
  <cp:revision>176</cp:revision>
  <dcterms:created xsi:type="dcterms:W3CDTF">2020-07-20T18:54:57Z</dcterms:created>
  <dcterms:modified xsi:type="dcterms:W3CDTF">2020-08-19T13:27:29Z</dcterms:modified>
</cp:coreProperties>
</file>